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85" r:id="rId2"/>
    <p:sldId id="377" r:id="rId3"/>
    <p:sldId id="378" r:id="rId4"/>
    <p:sldId id="379" r:id="rId5"/>
    <p:sldId id="381" r:id="rId6"/>
    <p:sldId id="382" r:id="rId7"/>
    <p:sldId id="389" r:id="rId8"/>
    <p:sldId id="384" r:id="rId9"/>
    <p:sldId id="385" r:id="rId10"/>
    <p:sldId id="387" r:id="rId11"/>
    <p:sldId id="388" r:id="rId12"/>
    <p:sldId id="368" r:id="rId13"/>
    <p:sldId id="339" r:id="rId14"/>
    <p:sldId id="370" r:id="rId15"/>
    <p:sldId id="345" r:id="rId16"/>
    <p:sldId id="369" r:id="rId17"/>
    <p:sldId id="26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47"/>
    <a:srgbClr val="84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0519" autoAdjust="0"/>
  </p:normalViewPr>
  <p:slideViewPr>
    <p:cSldViewPr snapToGrid="0" snapToObjects="1">
      <p:cViewPr varScale="1">
        <p:scale>
          <a:sx n="79" d="100"/>
          <a:sy n="79" d="100"/>
        </p:scale>
        <p:origin x="1618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520B9-C3C1-425D-9FB6-41F14751392A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6FFB1-0E65-4C85-8E27-DD50579C02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40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4A4D76-6713-482B-83F1-C5C2EDBBDDD7}" type="slidenum">
              <a:rPr lang="cs-CZ" altLang="cs-CZ" smtClean="0"/>
              <a:pPr/>
              <a:t>1</a:t>
            </a:fld>
            <a:endParaRPr lang="cs-CZ" altLang="cs-CZ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3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6FFB1-0E65-4C85-8E27-DD50579C02D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15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713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097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252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, text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Název prezentace | </a:t>
            </a:r>
            <a:fld id="{CBE1EA28-1D32-4079-902C-698B6898222B}" type="datetime4">
              <a:rPr lang="cs-CZ" smtClean="0"/>
              <a:pPr/>
              <a:t>19. května 2025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804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88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77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185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65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42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12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4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59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0A260-4F65-DF4A-ACCF-4A98C018891B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97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www.vcelarstvi.cz/srsen-asijska/" TargetMode="External"/><Relationship Id="rId7" Type="http://schemas.openxmlformats.org/officeDocument/2006/relationships/image" Target="../media/image58.png"/><Relationship Id="rId2" Type="http://schemas.openxmlformats.org/officeDocument/2006/relationships/hyperlink" Target="https://www.aopk.gov.cz/web/invazni-druhy/srsen-asijsk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snv.cz/stranka/srsen-asijska-projekt-financovany-eu" TargetMode="External"/><Relationship Id="rId11" Type="http://schemas.openxmlformats.org/officeDocument/2006/relationships/image" Target="../media/image62.png"/><Relationship Id="rId5" Type="http://schemas.openxmlformats.org/officeDocument/2006/relationships/hyperlink" Target="https://www.najdije.cz/pf/srsen-asijska/" TargetMode="External"/><Relationship Id="rId10" Type="http://schemas.openxmlformats.org/officeDocument/2006/relationships/image" Target="../media/image61.png"/><Relationship Id="rId4" Type="http://schemas.openxmlformats.org/officeDocument/2006/relationships/hyperlink" Target="https://www.svscr.cz/zdravi-zvirat/srsen-asijska/" TargetMode="External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vaznidruhy.nature.cz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vaznidruhy@aopk.gov.cz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21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8"/>
          <p:cNvSpPr txBox="1">
            <a:spLocks noChangeArrowheads="1"/>
          </p:cNvSpPr>
          <p:nvPr/>
        </p:nvSpPr>
        <p:spPr bwMode="auto">
          <a:xfrm>
            <a:off x="437354" y="1055117"/>
            <a:ext cx="80581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4000" b="1" dirty="0" smtClean="0">
                <a:solidFill>
                  <a:srgbClr val="006047"/>
                </a:solidFill>
              </a:rPr>
              <a:t>Aktuální </a:t>
            </a:r>
            <a:r>
              <a:rPr lang="cs-CZ" altLang="cs-CZ" sz="4000" b="1" dirty="0">
                <a:solidFill>
                  <a:srgbClr val="006047"/>
                </a:solidFill>
              </a:rPr>
              <a:t>situace se sršní asijskou v ČR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149" y="102776"/>
            <a:ext cx="1602561" cy="952341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104471" y="2260232"/>
            <a:ext cx="641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i="1" dirty="0" smtClean="0">
                <a:solidFill>
                  <a:srgbClr val="006047"/>
                </a:solidFill>
              </a:rPr>
              <a:t>Tomáš Görner, Pavel Pešout, Agentura ochrany přírody a krajiny ČR</a:t>
            </a:r>
            <a:endParaRPr lang="cs-CZ" i="1" dirty="0">
              <a:solidFill>
                <a:srgbClr val="006047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408" y="2705765"/>
            <a:ext cx="4069136" cy="27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76288"/>
            <a:ext cx="9144000" cy="4398337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dirty="0" smtClean="0"/>
              <a:t>Budišovice, 30. 7. 2024 (nahlášení), 3. 8. (likvidace hnízda) </a:t>
            </a:r>
          </a:p>
        </p:txBody>
      </p:sp>
      <p:sp>
        <p:nvSpPr>
          <p:cNvPr id="17411" name="Nadpis 1"/>
          <p:cNvSpPr>
            <a:spLocks noGrp="1"/>
          </p:cNvSpPr>
          <p:nvPr>
            <p:ph type="title"/>
          </p:nvPr>
        </p:nvSpPr>
        <p:spPr bwMode="auto">
          <a:xfrm>
            <a:off x="142875" y="142875"/>
            <a:ext cx="8229600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sz="36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Sršeň asijská - první výskyty v ČR</a:t>
            </a:r>
            <a:endParaRPr lang="cs-CZ" altLang="cs-CZ" sz="3600" b="1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568208"/>
            <a:ext cx="3242351" cy="14590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3320719"/>
            <a:ext cx="3316425" cy="24873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06" y="1830855"/>
            <a:ext cx="2889862" cy="404741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32" y="1529167"/>
            <a:ext cx="2286001" cy="17099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175" y="3358951"/>
            <a:ext cx="2400716" cy="27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5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76288"/>
            <a:ext cx="9144000" cy="4398337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dirty="0" smtClean="0"/>
              <a:t>6. 10. 2023 Rudná u Prahy (3 jedinci, neznámý původ), více nenalezeno</a:t>
            </a:r>
          </a:p>
          <a:p>
            <a:r>
              <a:rPr lang="cs-CZ" altLang="cs-CZ" dirty="0" smtClean="0"/>
              <a:t>20. 2. 2024 Hrádek u Rokycan (několik jedinců, zásilka z Francie)</a:t>
            </a:r>
          </a:p>
          <a:p>
            <a:r>
              <a:rPr lang="cs-CZ" altLang="cs-CZ" dirty="0" smtClean="0"/>
              <a:t>Obě lokality monitorovány (pasti, průzkumy, zapojení místních)</a:t>
            </a:r>
          </a:p>
        </p:txBody>
      </p:sp>
      <p:sp>
        <p:nvSpPr>
          <p:cNvPr id="17411" name="Nadpis 1"/>
          <p:cNvSpPr>
            <a:spLocks noGrp="1"/>
          </p:cNvSpPr>
          <p:nvPr>
            <p:ph type="title"/>
          </p:nvPr>
        </p:nvSpPr>
        <p:spPr bwMode="auto">
          <a:xfrm>
            <a:off x="142875" y="142875"/>
            <a:ext cx="8229600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sz="36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Sršeň asijská - první výskyty v ČR</a:t>
            </a:r>
            <a:endParaRPr lang="cs-CZ" altLang="cs-CZ" sz="3600" b="1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1" r="15390" b="7801"/>
          <a:stretch/>
        </p:blipFill>
        <p:spPr>
          <a:xfrm>
            <a:off x="4257675" y="3365742"/>
            <a:ext cx="3952470" cy="282934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10295" r="30560" b="26286"/>
          <a:stretch/>
        </p:blipFill>
        <p:spPr>
          <a:xfrm>
            <a:off x="295126" y="3365742"/>
            <a:ext cx="3420839" cy="283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91540" y="1285355"/>
            <a:ext cx="8960917" cy="2645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-1" y="609263"/>
            <a:ext cx="9144000" cy="550261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11200" dirty="0" smtClean="0">
                <a:cs typeface="Arial" charset="0"/>
              </a:rPr>
              <a:t>Za poslední rok </a:t>
            </a:r>
            <a:r>
              <a:rPr lang="en-US" sz="11200" dirty="0" smtClean="0">
                <a:cs typeface="Arial" charset="0"/>
              </a:rPr>
              <a:t>&gt;</a:t>
            </a:r>
            <a:r>
              <a:rPr lang="cs-CZ" sz="11200" dirty="0" smtClean="0">
                <a:cs typeface="Arial" charset="0"/>
              </a:rPr>
              <a:t> 1000 hlášení </a:t>
            </a: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188913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Klíčová role veřejnosti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444" y="1749258"/>
            <a:ext cx="3989173" cy="21780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4" y="1766670"/>
            <a:ext cx="2160643" cy="216064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07" y="1794134"/>
            <a:ext cx="2232645" cy="216566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416693" y="1410975"/>
            <a:ext cx="2503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https://www.najdije.cz/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22184" y="1397338"/>
            <a:ext cx="1388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Nahlaš</a:t>
            </a:r>
            <a:r>
              <a:rPr lang="cs-CZ" b="1" dirty="0"/>
              <a:t> sršeň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128675" y="1379926"/>
            <a:ext cx="2720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invaznidruhy@aopk.gov.cz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33" y="4008349"/>
            <a:ext cx="7352525" cy="218728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838333" y="6228120"/>
            <a:ext cx="6634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</a:t>
            </a:r>
            <a:r>
              <a:rPr lang="cs-CZ" dirty="0" smtClean="0">
                <a:solidFill>
                  <a:schemeClr val="bg1"/>
                </a:solidFill>
              </a:rPr>
              <a:t>www.aopk.gov.cz/web/invazni-druhy/srsen-asijska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1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22325"/>
            <a:ext cx="9144000" cy="540702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>
                <a:hlinkClick r:id="rId2"/>
              </a:rPr>
              <a:t>https://www.aopk.gov.cz/web/invazni-druhy/srsen-asijska</a:t>
            </a:r>
            <a:endParaRPr lang="cs-CZ" sz="2400" dirty="0" smtClean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>
                <a:hlinkClick r:id="rId3"/>
              </a:rPr>
              <a:t>https://www.vcelarstvi.cz/srsen-asijska/</a:t>
            </a:r>
            <a:endParaRPr lang="cs-CZ" sz="2400" dirty="0" smtClean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>
                <a:hlinkClick r:id="rId4"/>
              </a:rPr>
              <a:t>https://www.svscr.cz/zdravi-zvirat/srsen-asijska/</a:t>
            </a:r>
            <a:endParaRPr lang="cs-CZ" sz="2400" dirty="0" smtClean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>
                <a:hlinkClick r:id="rId5"/>
              </a:rPr>
              <a:t>https://www.najdije.cz/pf/srsen-asijska/</a:t>
            </a:r>
            <a:endParaRPr lang="cs-CZ" sz="2400" dirty="0" smtClean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>
                <a:hlinkClick r:id="rId6"/>
              </a:rPr>
              <a:t>https://www.psnv.cz/stranka/srsen-asijska-projekt-financovany-eu</a:t>
            </a:r>
            <a:r>
              <a:rPr lang="cs-CZ" dirty="0"/>
              <a:t> </a:t>
            </a:r>
            <a:r>
              <a:rPr lang="cs-CZ" dirty="0" smtClean="0"/>
              <a:t>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188913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Informování veřejnosti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863" y="4141108"/>
            <a:ext cx="1405396" cy="19666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316" y="4151402"/>
            <a:ext cx="1356164" cy="19666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9947" y="4141108"/>
            <a:ext cx="1539914" cy="19666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5746" y="4141108"/>
            <a:ext cx="1391447" cy="197181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6926" y="4146255"/>
            <a:ext cx="1384474" cy="196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11676"/>
            <a:ext cx="9144000" cy="587871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cs-CZ" altLang="cs-CZ" sz="2400" dirty="0" smtClean="0"/>
              <a:t>Nejsložitější část procesu</a:t>
            </a:r>
          </a:p>
          <a:p>
            <a:pPr>
              <a:defRPr/>
            </a:pPr>
            <a:r>
              <a:rPr lang="cs-CZ" altLang="cs-CZ" sz="2400" dirty="0" smtClean="0"/>
              <a:t>Přímé pozorování jedinců letících k hnízdu:</a:t>
            </a:r>
          </a:p>
          <a:p>
            <a:pPr marL="0" indent="0">
              <a:buNone/>
              <a:defRPr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- spontánně či vlastnoručně krmených</a:t>
            </a:r>
          </a:p>
          <a:p>
            <a:pPr marL="0" indent="0">
              <a:buNone/>
              <a:defRPr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- z jednoho směru či z několika (triangulace)</a:t>
            </a:r>
          </a:p>
          <a:p>
            <a:pPr marL="0" indent="0">
              <a:buNone/>
              <a:defRPr/>
            </a:pPr>
            <a:r>
              <a:rPr lang="cs-CZ" altLang="cs-CZ" sz="2400" dirty="0" smtClean="0"/>
              <a:t>Dohledávání – využití </a:t>
            </a:r>
            <a:r>
              <a:rPr lang="cs-CZ" altLang="cs-CZ" sz="2400" dirty="0" err="1" smtClean="0"/>
              <a:t>termokamer</a:t>
            </a:r>
            <a:endParaRPr lang="cs-CZ" altLang="cs-CZ" sz="2400" dirty="0" smtClean="0"/>
          </a:p>
          <a:p>
            <a:pPr marL="0" indent="0">
              <a:buNone/>
              <a:defRPr/>
            </a:pPr>
            <a:r>
              <a:rPr lang="cs-CZ" altLang="cs-CZ" sz="2400" dirty="0"/>
              <a:t>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143820" y="198641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Dohledávání hnízd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15" y="4027693"/>
            <a:ext cx="2973421" cy="22525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973" y="4027693"/>
            <a:ext cx="2474678" cy="225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22325"/>
            <a:ext cx="9144000" cy="540702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0" y="101364"/>
            <a:ext cx="881325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Likvidace hnízd - spolupráce s HZS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828201"/>
            <a:ext cx="9017540" cy="458152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spcBef>
                <a:spcPct val="50000"/>
              </a:spcBef>
              <a:defRPr/>
            </a:pPr>
            <a:r>
              <a:rPr lang="cs-CZ" dirty="0" smtClean="0"/>
              <a:t>Úprava metodických listů AOPK ČR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dirty="0" smtClean="0"/>
              <a:t>Úprava Bojového řádu jednotek požární ochrany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dirty="0" smtClean="0"/>
              <a:t>Potřeba likvidovat i hnízda (populace) sršní, které bezprostředně neohrožují zdraví lidí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44" y="2947481"/>
            <a:ext cx="4002750" cy="300206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89" y="2847236"/>
            <a:ext cx="2081484" cy="311841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7" y="2867154"/>
            <a:ext cx="2068188" cy="309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5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87867"/>
            <a:ext cx="9144000" cy="4513707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defRPr/>
            </a:pPr>
            <a:r>
              <a:rPr lang="cs-CZ" altLang="cs-CZ" sz="2600" dirty="0" smtClean="0"/>
              <a:t>Otázka využívání pastí:</a:t>
            </a:r>
          </a:p>
          <a:p>
            <a:pPr>
              <a:defRPr/>
            </a:pPr>
            <a:r>
              <a:rPr lang="cs-CZ" altLang="cs-CZ" sz="2600" dirty="0" smtClean="0"/>
              <a:t>Složitá </a:t>
            </a:r>
            <a:r>
              <a:rPr lang="cs-CZ" altLang="cs-CZ" sz="2600" dirty="0"/>
              <a:t>problematika (odchyt </a:t>
            </a:r>
            <a:r>
              <a:rPr lang="cs-CZ" altLang="cs-CZ" sz="2600" dirty="0" smtClean="0"/>
              <a:t>s. asijské vs</a:t>
            </a:r>
            <a:r>
              <a:rPr lang="cs-CZ" altLang="cs-CZ" sz="2600" dirty="0"/>
              <a:t>. zabíjení necílových druhů</a:t>
            </a:r>
            <a:r>
              <a:rPr lang="cs-CZ" altLang="cs-CZ" sz="2600" dirty="0" smtClean="0"/>
              <a:t>)</a:t>
            </a:r>
          </a:p>
          <a:p>
            <a:pPr>
              <a:defRPr/>
            </a:pPr>
            <a:r>
              <a:rPr lang="cs-CZ" altLang="cs-CZ" sz="2600" dirty="0" smtClean="0"/>
              <a:t>Nutnost maximální selekce (výletové otvory, oddělená návnada)</a:t>
            </a:r>
            <a:endParaRPr lang="cs-CZ" altLang="cs-CZ" sz="2600" dirty="0"/>
          </a:p>
          <a:p>
            <a:pPr>
              <a:defRPr/>
            </a:pPr>
            <a:r>
              <a:rPr lang="cs-CZ" altLang="cs-CZ" sz="2600" dirty="0" smtClean="0"/>
              <a:t>Snaha zabránit masovému používání</a:t>
            </a:r>
          </a:p>
          <a:p>
            <a:pPr>
              <a:defRPr/>
            </a:pPr>
            <a:r>
              <a:rPr lang="cs-CZ" altLang="cs-CZ" sz="2600" dirty="0" smtClean="0"/>
              <a:t>V r. 2024 zkušebně desítky pastí, letos také</a:t>
            </a:r>
            <a:endParaRPr lang="cs-CZ" altLang="cs-CZ" sz="2600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42998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Aktivní monitoring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6" y="3181851"/>
            <a:ext cx="2092563" cy="233818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035" y="2930159"/>
            <a:ext cx="3451510" cy="23572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42" y="3694478"/>
            <a:ext cx="2577830" cy="17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jídlo, podepsat&#10;&#10;Popis byl vytvořen automaticky">
            <a:extLst>
              <a:ext uri="{FF2B5EF4-FFF2-40B4-BE49-F238E27FC236}">
                <a16:creationId xmlns:a16="http://schemas.microsoft.com/office/drawing/2014/main" id="{CDCE3E6D-C4B3-0746-89F1-CFFA8D31A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60" y="132718"/>
            <a:ext cx="1790077" cy="100691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D77D59A-2FEA-CC43-BD82-6E7C55D60A65}"/>
              </a:ext>
            </a:extLst>
          </p:cNvPr>
          <p:cNvSpPr txBox="1"/>
          <p:nvPr/>
        </p:nvSpPr>
        <p:spPr>
          <a:xfrm>
            <a:off x="822119" y="1599151"/>
            <a:ext cx="7259657" cy="7775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cs-CZ" sz="32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DÍKY ZA </a:t>
            </a:r>
            <a:r>
              <a:rPr lang="cs-CZ" sz="32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POZORNOST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5283954"/>
            <a:ext cx="4228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sz="2400" dirty="0">
                <a:hlinkClick r:id="rId3"/>
              </a:rPr>
              <a:t>https://</a:t>
            </a:r>
            <a:r>
              <a:rPr lang="cs-CZ" sz="2400" dirty="0" smtClean="0">
                <a:hlinkClick r:id="rId3"/>
              </a:rPr>
              <a:t>invaznidruhy.aopk.gov.cz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5570861" y="5290573"/>
            <a:ext cx="3487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>
                <a:hlinkClick r:id="rId4"/>
              </a:rPr>
              <a:t>invaznidruhy@aopk.gov.cz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95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101030"/>
            <a:ext cx="9144000" cy="675503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Legislativní úvod k invazním druhům</a:t>
            </a:r>
            <a:endParaRPr lang="cs-CZ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993936"/>
            <a:ext cx="8912164" cy="4351338"/>
          </a:xfrm>
        </p:spPr>
        <p:txBody>
          <a:bodyPr/>
          <a:lstStyle/>
          <a:p>
            <a:r>
              <a:rPr lang="cs-CZ" dirty="0" smtClean="0"/>
              <a:t>Zákon č. 114/1992 Sb. o ochraně přírody a krajiny (ZOPK) - 3 základní „skupiny“ nepůvodních druhů (od 1. 1. 2022):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85186" y="1990463"/>
            <a:ext cx="4088618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Nepůvodní druhy obecně</a:t>
            </a:r>
          </a:p>
          <a:p>
            <a:r>
              <a:rPr lang="cs-CZ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záměrné rozšíření jen s povolením</a:t>
            </a:r>
          </a:p>
          <a:p>
            <a:r>
              <a:rPr lang="cs-CZ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orgánu ochrany přírody (ORP),           v ZCHÚ zakázáno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506491" y="1751872"/>
            <a:ext cx="4178960" cy="147732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Cizí a místně se nevyskytující druhy v akvakultuře</a:t>
            </a:r>
          </a:p>
          <a:p>
            <a:r>
              <a:rPr lang="cs-CZ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vychází z nařízení EU č. 708/2007</a:t>
            </a:r>
            <a:endParaRPr lang="cs-CZ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povolení k držení řeší AOPK ČR</a:t>
            </a:r>
          </a:p>
          <a:p>
            <a:endParaRPr lang="cs-CZ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380798" y="3653198"/>
            <a:ext cx="4632386" cy="1477328"/>
          </a:xfrm>
          <a:prstGeom prst="rect">
            <a:avLst/>
          </a:prstGeom>
          <a:solidFill>
            <a:srgbClr val="FB8596"/>
          </a:solidFill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Invazní druhy z unijního seznamu</a:t>
            </a:r>
            <a:endParaRPr lang="cs-CZ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vychází z nařízení EU č. </a:t>
            </a:r>
            <a:r>
              <a:rPr lang="cs-CZ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1143/2014</a:t>
            </a:r>
          </a:p>
          <a:p>
            <a:r>
              <a:rPr lang="cs-CZ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zákaz dovozu, chovu, obchodu, vypouštění do ŽP (kompetence MŽP, KÚ, AOPK ČR, správy NP)</a:t>
            </a:r>
            <a:endParaRPr lang="cs-CZ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56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17918" y="745394"/>
            <a:ext cx="9144000" cy="4148509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spcBef>
                <a:spcPct val="50000"/>
              </a:spcBef>
              <a:defRPr/>
            </a:pPr>
            <a:r>
              <a:rPr lang="cs-CZ" sz="2400" smtClean="0"/>
              <a:t>Aktuálně 88 druhů, v ČR trvale přítomno 20 z nich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smtClean="0"/>
              <a:t>      </a:t>
            </a:r>
          </a:p>
          <a:p>
            <a:pPr>
              <a:defRPr/>
            </a:pPr>
            <a:endParaRPr lang="cs-CZ" altLang="cs-CZ" dirty="0" smtClean="0"/>
          </a:p>
        </p:txBody>
      </p:sp>
      <p:sp>
        <p:nvSpPr>
          <p:cNvPr id="13315" name="Nadpis 1"/>
          <p:cNvSpPr>
            <a:spLocks noGrp="1"/>
          </p:cNvSpPr>
          <p:nvPr>
            <p:ph type="title"/>
          </p:nvPr>
        </p:nvSpPr>
        <p:spPr bwMode="auto">
          <a:xfrm>
            <a:off x="0" y="123350"/>
            <a:ext cx="9143999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cs-CZ" altLang="cs-CZ" sz="36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Invazní druhy z unijního seznamu </a:t>
            </a:r>
            <a:endParaRPr lang="cs-CZ" altLang="cs-CZ" sz="36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" y="4445278"/>
            <a:ext cx="1295400" cy="172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0" y="1240229"/>
            <a:ext cx="1295400" cy="194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02" y="1239184"/>
            <a:ext cx="1577634" cy="118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02" y="2470320"/>
            <a:ext cx="1577634" cy="118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Obráze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3"/>
          <a:stretch/>
        </p:blipFill>
        <p:spPr bwMode="auto">
          <a:xfrm>
            <a:off x="1377725" y="3686352"/>
            <a:ext cx="1260864" cy="137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1400843" y="6391939"/>
            <a:ext cx="6611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https://invaznidruhy.aopk.gov.cz/invazni-druhy-z-unijniho-seznamu</a:t>
            </a:r>
          </a:p>
        </p:txBody>
      </p:sp>
      <p:pic>
        <p:nvPicPr>
          <p:cNvPr id="13" name="Obrázek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 bwMode="auto">
          <a:xfrm>
            <a:off x="1387219" y="5130226"/>
            <a:ext cx="1241681" cy="10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" y="3252460"/>
            <a:ext cx="1295400" cy="103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639" y="5224120"/>
            <a:ext cx="1699620" cy="96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099" y="1358887"/>
            <a:ext cx="1716504" cy="123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302" y="3758555"/>
            <a:ext cx="1743323" cy="138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547" y="2671652"/>
            <a:ext cx="1728056" cy="100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70" y="4960676"/>
            <a:ext cx="1674275" cy="121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52" y="3472830"/>
            <a:ext cx="2001367" cy="129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b="21872"/>
          <a:stretch/>
        </p:blipFill>
        <p:spPr bwMode="auto">
          <a:xfrm>
            <a:off x="4807638" y="1239184"/>
            <a:ext cx="1910451" cy="101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10421" b="8260"/>
          <a:stretch/>
        </p:blipFill>
        <p:spPr bwMode="auto">
          <a:xfrm>
            <a:off x="4807638" y="2328516"/>
            <a:ext cx="188192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3" t="6252" b="6907"/>
          <a:stretch/>
        </p:blipFill>
        <p:spPr bwMode="auto">
          <a:xfrm>
            <a:off x="4450675" y="4883827"/>
            <a:ext cx="1424893" cy="130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ázek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23" y="3561808"/>
            <a:ext cx="1936604" cy="134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ázek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582" y="2176286"/>
            <a:ext cx="1909043" cy="134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21" y="842202"/>
            <a:ext cx="2031854" cy="128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ázek 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r="15352"/>
          <a:stretch/>
        </p:blipFill>
        <p:spPr bwMode="auto">
          <a:xfrm>
            <a:off x="7629145" y="4939481"/>
            <a:ext cx="1485900" cy="125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05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943685"/>
            <a:ext cx="9144000" cy="4148509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Monitoring, zapojení veřejnosti</a:t>
            </a:r>
            <a:endParaRPr lang="cs-CZ" sz="2400" dirty="0" smtClean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/>
              <a:t>Odborná podpora státní správy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/>
              <a:t>Administrace podpory na likvidaci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/>
              <a:t>Místo první reakce </a:t>
            </a: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>
              <a:defRPr/>
            </a:pPr>
            <a:endParaRPr lang="cs-CZ" altLang="cs-CZ" dirty="0" smtClean="0"/>
          </a:p>
        </p:txBody>
      </p:sp>
      <p:sp>
        <p:nvSpPr>
          <p:cNvPr id="20483" name="Nadpis 1"/>
          <p:cNvSpPr>
            <a:spLocks noGrp="1"/>
          </p:cNvSpPr>
          <p:nvPr>
            <p:ph type="title"/>
          </p:nvPr>
        </p:nvSpPr>
        <p:spPr bwMode="auto">
          <a:xfrm>
            <a:off x="0" y="134938"/>
            <a:ext cx="914399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cs-CZ" altLang="cs-CZ" sz="36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AOPK ČR v oblasti invazních druhů</a:t>
            </a:r>
            <a:endParaRPr lang="cs-CZ" altLang="cs-CZ" sz="36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7" name="Obdélník 1"/>
          <p:cNvSpPr>
            <a:spLocks noChangeArrowheads="1"/>
          </p:cNvSpPr>
          <p:nvPr/>
        </p:nvSpPr>
        <p:spPr bwMode="auto">
          <a:xfrm>
            <a:off x="5902705" y="4081252"/>
            <a:ext cx="308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dirty="0">
                <a:solidFill>
                  <a:schemeClr val="bg1"/>
                </a:solidFill>
              </a:rPr>
              <a:t>https://portal.nature.cz/nd/</a:t>
            </a:r>
          </a:p>
        </p:txBody>
      </p:sp>
    </p:spTree>
    <p:extLst>
      <p:ext uri="{BB962C8B-B14F-4D97-AF65-F5344CB8AC3E}">
        <p14:creationId xmlns:p14="http://schemas.microsoft.com/office/powerpoint/2010/main" val="19007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768351"/>
            <a:ext cx="9144000" cy="4622800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/>
              <a:t>§ 13 f ZOPK: sledování výskytu a vyhodnocení míry rozšíření zajišťuje AOPK ČR, shromažďuje data od ostatních institucí a veřejnosti, informace zveřejňuje na internetových </a:t>
            </a:r>
            <a:r>
              <a:rPr lang="cs-CZ" altLang="cs-CZ" sz="2400" dirty="0" smtClean="0"/>
              <a:t>stránkách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Nálezová databáze ochrany přírody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Sledovány i druhy mimo unijní seznam – aktuálně projekt </a:t>
            </a:r>
            <a:r>
              <a:rPr lang="cs-CZ" altLang="cs-CZ" sz="2400" b="1" dirty="0"/>
              <a:t>Mapování a monitoring invazních druhů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(2023-2029)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Web k invazním druhům</a:t>
            </a:r>
            <a:endParaRPr lang="cs-CZ" altLang="cs-CZ" sz="2400" dirty="0"/>
          </a:p>
          <a:p>
            <a:pPr marL="360363" indent="-360363">
              <a:spcBef>
                <a:spcPct val="50000"/>
              </a:spcBef>
              <a:defRPr/>
            </a:pPr>
            <a:endParaRPr lang="cs-CZ" altLang="cs-CZ" sz="2400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>
              <a:defRPr/>
            </a:pPr>
            <a:endParaRPr lang="cs-CZ" altLang="cs-CZ" dirty="0" smtClean="0"/>
          </a:p>
        </p:txBody>
      </p:sp>
      <p:sp>
        <p:nvSpPr>
          <p:cNvPr id="20483" name="Nadpis 1"/>
          <p:cNvSpPr>
            <a:spLocks noGrp="1"/>
          </p:cNvSpPr>
          <p:nvPr>
            <p:ph type="title"/>
          </p:nvPr>
        </p:nvSpPr>
        <p:spPr bwMode="auto">
          <a:xfrm>
            <a:off x="0" y="134938"/>
            <a:ext cx="914399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cs-CZ" altLang="cs-CZ" sz="36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Monitoring, zapojení veřejnosti</a:t>
            </a:r>
            <a:endParaRPr lang="cs-CZ" altLang="cs-CZ" sz="36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409992"/>
            <a:ext cx="3797256" cy="215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Obdélník 2"/>
          <p:cNvSpPr>
            <a:spLocks noChangeArrowheads="1"/>
          </p:cNvSpPr>
          <p:nvPr/>
        </p:nvSpPr>
        <p:spPr bwMode="auto">
          <a:xfrm>
            <a:off x="633458" y="6326559"/>
            <a:ext cx="37924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dirty="0">
                <a:solidFill>
                  <a:schemeClr val="bg1"/>
                </a:solidFill>
              </a:rPr>
              <a:t>https://</a:t>
            </a:r>
            <a:r>
              <a:rPr lang="cs-CZ" altLang="cs-CZ" b="1" dirty="0" smtClean="0">
                <a:solidFill>
                  <a:schemeClr val="bg1"/>
                </a:solidFill>
              </a:rPr>
              <a:t>invaznidruhy.aopk.gov.cz</a:t>
            </a:r>
            <a:endParaRPr lang="cs-CZ" altLang="cs-CZ" b="1" dirty="0"/>
          </a:p>
        </p:txBody>
      </p:sp>
      <p:pic>
        <p:nvPicPr>
          <p:cNvPr id="20486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3077105"/>
            <a:ext cx="34766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Obdélník 1"/>
          <p:cNvSpPr>
            <a:spLocks noChangeArrowheads="1"/>
          </p:cNvSpPr>
          <p:nvPr/>
        </p:nvSpPr>
        <p:spPr bwMode="auto">
          <a:xfrm>
            <a:off x="5686145" y="3293558"/>
            <a:ext cx="308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dirty="0">
                <a:solidFill>
                  <a:schemeClr val="bg1"/>
                </a:solidFill>
              </a:rPr>
              <a:t>https://portal.nature.cz/nd/</a:t>
            </a:r>
          </a:p>
        </p:txBody>
      </p:sp>
      <p:pic>
        <p:nvPicPr>
          <p:cNvPr id="20488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390" y="3181850"/>
            <a:ext cx="1248055" cy="84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4094549"/>
            <a:ext cx="922592" cy="92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79" y="4995104"/>
            <a:ext cx="920727" cy="18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484813" y="6334228"/>
            <a:ext cx="3018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invaznidruhy@aopk.gov.cz</a:t>
            </a:r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6887" y="5157524"/>
            <a:ext cx="2009775" cy="9144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521" y="4936169"/>
            <a:ext cx="1370470" cy="12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943685"/>
            <a:ext cx="9144000" cy="4148509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Tvorba a provozování Informačního systému ochrany přírody (ISOP)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Standardy péče o přírodu a krajinu</a:t>
            </a:r>
            <a:endParaRPr lang="cs-CZ" altLang="cs-CZ" sz="2400" dirty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Závazná stanoviska pro ÚKZÚZ dle § 54a zák. o </a:t>
            </a:r>
            <a:r>
              <a:rPr lang="cs-CZ" altLang="cs-CZ" sz="2400" dirty="0" err="1" smtClean="0"/>
              <a:t>rostlinolék</a:t>
            </a:r>
            <a:r>
              <a:rPr lang="cs-CZ" altLang="cs-CZ" sz="2400" dirty="0" smtClean="0"/>
              <a:t>. péči</a:t>
            </a:r>
            <a:endParaRPr lang="cs-CZ" altLang="cs-CZ" sz="2400" dirty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Metodiky AOPK ČR, konzultace, vyjádření,…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altLang="cs-CZ" sz="2400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altLang="cs-CZ" sz="2400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>
              <a:defRPr/>
            </a:pPr>
            <a:endParaRPr lang="cs-CZ" altLang="cs-CZ" dirty="0" smtClean="0"/>
          </a:p>
        </p:txBody>
      </p:sp>
      <p:sp>
        <p:nvSpPr>
          <p:cNvPr id="20483" name="Nadpis 1"/>
          <p:cNvSpPr>
            <a:spLocks noGrp="1"/>
          </p:cNvSpPr>
          <p:nvPr>
            <p:ph type="title"/>
          </p:nvPr>
        </p:nvSpPr>
        <p:spPr bwMode="auto">
          <a:xfrm>
            <a:off x="0" y="134938"/>
            <a:ext cx="914399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cs-CZ" altLang="cs-CZ" sz="36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Odborná podpora státní správy</a:t>
            </a:r>
            <a:endParaRPr lang="cs-CZ" altLang="cs-CZ" sz="36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7" name="Obdélník 1"/>
          <p:cNvSpPr>
            <a:spLocks noChangeArrowheads="1"/>
          </p:cNvSpPr>
          <p:nvPr/>
        </p:nvSpPr>
        <p:spPr bwMode="auto">
          <a:xfrm>
            <a:off x="5902705" y="4081252"/>
            <a:ext cx="308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dirty="0">
                <a:solidFill>
                  <a:schemeClr val="bg1"/>
                </a:solidFill>
              </a:rPr>
              <a:t>https://portal.nature.cz/nd/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166" y="2868877"/>
            <a:ext cx="1938686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58" y="2855269"/>
            <a:ext cx="1695538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21" y="2868877"/>
            <a:ext cx="5039999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7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-1" y="803621"/>
            <a:ext cx="9144000" cy="4148509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Správa národních i evropských dotačních titulů</a:t>
            </a:r>
          </a:p>
          <a:p>
            <a:pPr marL="817563" lvl="1" indent="-360363">
              <a:spcBef>
                <a:spcPct val="50000"/>
              </a:spcBef>
              <a:defRPr/>
            </a:pPr>
            <a:r>
              <a:rPr lang="cs-CZ" altLang="cs-CZ" sz="2000" dirty="0" smtClean="0"/>
              <a:t>Program péče o krajinu</a:t>
            </a:r>
          </a:p>
          <a:p>
            <a:pPr marL="817563" lvl="1" indent="-360363">
              <a:spcBef>
                <a:spcPct val="50000"/>
              </a:spcBef>
              <a:defRPr/>
            </a:pPr>
            <a:r>
              <a:rPr lang="cs-CZ" altLang="cs-CZ" sz="2000" dirty="0" smtClean="0"/>
              <a:t>Podpora obnovy přirozených funkcí krajiny (2022 – 2025 z Národního plánu obnovy)</a:t>
            </a:r>
          </a:p>
          <a:p>
            <a:pPr marL="817563" lvl="1" indent="-360363">
              <a:spcBef>
                <a:spcPct val="50000"/>
              </a:spcBef>
              <a:defRPr/>
            </a:pPr>
            <a:r>
              <a:rPr lang="cs-CZ" altLang="cs-CZ" sz="2000" dirty="0" smtClean="0"/>
              <a:t>Operační program životní prostředí</a:t>
            </a:r>
          </a:p>
          <a:p>
            <a:pPr marL="817563" lvl="1" indent="-360363">
              <a:spcBef>
                <a:spcPct val="50000"/>
              </a:spcBef>
              <a:defRPr/>
            </a:pPr>
            <a:r>
              <a:rPr lang="cs-CZ" altLang="cs-CZ" sz="2000" dirty="0" smtClean="0"/>
              <a:t>LIFE +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altLang="cs-CZ" sz="2400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>
              <a:defRPr/>
            </a:pPr>
            <a:endParaRPr lang="cs-CZ" altLang="cs-CZ" dirty="0" smtClean="0"/>
          </a:p>
        </p:txBody>
      </p:sp>
      <p:sp>
        <p:nvSpPr>
          <p:cNvPr id="20483" name="Nadpis 1"/>
          <p:cNvSpPr>
            <a:spLocks noGrp="1"/>
          </p:cNvSpPr>
          <p:nvPr>
            <p:ph type="title"/>
          </p:nvPr>
        </p:nvSpPr>
        <p:spPr bwMode="auto">
          <a:xfrm>
            <a:off x="0" y="134938"/>
            <a:ext cx="914399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cs-CZ" altLang="cs-CZ" sz="36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Administrace podpory na likvidaci</a:t>
            </a:r>
            <a:endParaRPr lang="cs-CZ" altLang="cs-CZ" sz="36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32268" y="6347458"/>
            <a:ext cx="3630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https://</a:t>
            </a:r>
            <a:r>
              <a:rPr lang="cs-CZ" sz="2400" dirty="0" smtClean="0">
                <a:solidFill>
                  <a:schemeClr val="bg1"/>
                </a:solidFill>
              </a:rPr>
              <a:t>dotace.aopk.gov.cz</a:t>
            </a:r>
            <a:r>
              <a:rPr lang="cs-CZ" sz="2400" dirty="0">
                <a:solidFill>
                  <a:schemeClr val="bg1"/>
                </a:solidFill>
              </a:rPr>
              <a:t>/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518869"/>
              </p:ext>
            </p:extLst>
          </p:nvPr>
        </p:nvGraphicFramePr>
        <p:xfrm>
          <a:off x="86211" y="3133201"/>
          <a:ext cx="3931312" cy="1676400"/>
        </p:xfrm>
        <a:graphic>
          <a:graphicData uri="http://schemas.openxmlformats.org/drawingml/2006/table">
            <a:tbl>
              <a:tblPr firstRow="1" lastRow="1" bandRow="1">
                <a:tableStyleId>{00A15C55-8517-42AA-B614-E9B94910E393}</a:tableStyleId>
              </a:tblPr>
              <a:tblGrid>
                <a:gridCol w="633396">
                  <a:extLst>
                    <a:ext uri="{9D8B030D-6E8A-4147-A177-3AD203B41FA5}">
                      <a16:colId xmlns:a16="http://schemas.microsoft.com/office/drawing/2014/main" val="4236283622"/>
                    </a:ext>
                  </a:extLst>
                </a:gridCol>
                <a:gridCol w="1510825">
                  <a:extLst>
                    <a:ext uri="{9D8B030D-6E8A-4147-A177-3AD203B41FA5}">
                      <a16:colId xmlns:a16="http://schemas.microsoft.com/office/drawing/2014/main" val="360365769"/>
                    </a:ext>
                  </a:extLst>
                </a:gridCol>
                <a:gridCol w="1787091">
                  <a:extLst>
                    <a:ext uri="{9D8B030D-6E8A-4147-A177-3AD203B41FA5}">
                      <a16:colId xmlns:a16="http://schemas.microsoft.com/office/drawing/2014/main" val="1887471527"/>
                    </a:ext>
                  </a:extLst>
                </a:gridCol>
              </a:tblGrid>
              <a:tr h="332507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Rok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Závazky AOPK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Poskytnuté dotace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120457"/>
                  </a:ext>
                </a:extLst>
              </a:tr>
              <a:tr h="332507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2022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 dirty="0" smtClean="0"/>
                        <a:t>2 665 677 Kč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 dirty="0" smtClean="0"/>
                        <a:t>509 962 Kč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518313"/>
                  </a:ext>
                </a:extLst>
              </a:tr>
              <a:tr h="332507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2023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 dirty="0" smtClean="0"/>
                        <a:t>3 899 959 Kč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 dirty="0" smtClean="0"/>
                        <a:t>455 932 Kč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61065"/>
                  </a:ext>
                </a:extLst>
              </a:tr>
              <a:tr h="332507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2024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 dirty="0" smtClean="0"/>
                        <a:t>3 932 839 Kč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 dirty="0" smtClean="0"/>
                        <a:t>1 507 742 Kč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56917"/>
                  </a:ext>
                </a:extLst>
              </a:tr>
              <a:tr h="332507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10 501 103 Kč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2 490 227 Kč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898913"/>
                  </a:ext>
                </a:extLst>
              </a:tr>
            </a:tbl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93" y="2453164"/>
            <a:ext cx="2277356" cy="303647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647055" y="5396660"/>
            <a:ext cx="201333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Chemická likvidace křídlatky v Poodří</a:t>
            </a:r>
            <a:endParaRPr lang="cs-CZ" i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5"/>
          <a:stretch/>
        </p:blipFill>
        <p:spPr>
          <a:xfrm>
            <a:off x="4318254" y="2711206"/>
            <a:ext cx="2117007" cy="250967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587932" y="5045719"/>
            <a:ext cx="271678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Likvidace střemchy pozdní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99759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768351"/>
            <a:ext cx="9144000" cy="4323844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/>
              <a:t>§ </a:t>
            </a:r>
            <a:r>
              <a:rPr lang="cs-CZ" altLang="cs-CZ" sz="2400" dirty="0" smtClean="0"/>
              <a:t>78 (13) </a:t>
            </a:r>
            <a:r>
              <a:rPr lang="cs-CZ" altLang="cs-CZ" sz="2400" dirty="0"/>
              <a:t>ZOPK</a:t>
            </a:r>
            <a:r>
              <a:rPr lang="cs-CZ" altLang="cs-CZ" sz="2400" dirty="0" smtClean="0"/>
              <a:t>: opatření k odstranění včasných výskytů druhů z unijního seznamu zajišťuje AOPK ČR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Aktuálně řešeny následující druhy: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>
              <a:defRPr/>
            </a:pPr>
            <a:endParaRPr lang="cs-CZ" altLang="cs-CZ" dirty="0" smtClean="0"/>
          </a:p>
        </p:txBody>
      </p:sp>
      <p:sp>
        <p:nvSpPr>
          <p:cNvPr id="20483" name="Nadpis 1"/>
          <p:cNvSpPr>
            <a:spLocks noGrp="1"/>
          </p:cNvSpPr>
          <p:nvPr>
            <p:ph type="title"/>
          </p:nvPr>
        </p:nvSpPr>
        <p:spPr bwMode="auto">
          <a:xfrm>
            <a:off x="0" y="134938"/>
            <a:ext cx="914399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cs-CZ" altLang="cs-CZ" sz="36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Místo první reakce</a:t>
            </a:r>
            <a:endParaRPr lang="cs-CZ" altLang="cs-CZ" sz="36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7" name="Obdélník 1"/>
          <p:cNvSpPr>
            <a:spLocks noChangeArrowheads="1"/>
          </p:cNvSpPr>
          <p:nvPr/>
        </p:nvSpPr>
        <p:spPr bwMode="auto">
          <a:xfrm>
            <a:off x="5902705" y="4081252"/>
            <a:ext cx="308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dirty="0">
                <a:solidFill>
                  <a:schemeClr val="bg1"/>
                </a:solidFill>
              </a:rPr>
              <a:t>https://portal.nature.cz/nd/</a:t>
            </a:r>
          </a:p>
        </p:txBody>
      </p:sp>
      <p:pic>
        <p:nvPicPr>
          <p:cNvPr id="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4183655"/>
            <a:ext cx="2414587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502493"/>
            <a:ext cx="2376488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10992" b="20609"/>
          <a:stretch>
            <a:fillRect/>
          </a:stretch>
        </p:blipFill>
        <p:spPr bwMode="auto">
          <a:xfrm>
            <a:off x="3121061" y="2121080"/>
            <a:ext cx="2975130" cy="149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0820" y="3008687"/>
            <a:ext cx="3356487" cy="2238378"/>
          </a:xfrm>
          <a:prstGeom prst="rect">
            <a:avLst/>
          </a:prstGeom>
        </p:spPr>
      </p:pic>
      <p:pic>
        <p:nvPicPr>
          <p:cNvPr id="10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6" y="2449631"/>
            <a:ext cx="2238377" cy="16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265094" y="5806120"/>
            <a:ext cx="2548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r</a:t>
            </a:r>
            <a:r>
              <a:rPr lang="cs-CZ" altLang="cs-CZ" dirty="0" smtClean="0"/>
              <a:t>ak mramorovaný - Praha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2955962" y="3616490"/>
            <a:ext cx="3282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/>
              <a:t>h</a:t>
            </a:r>
            <a:r>
              <a:rPr lang="cs-CZ" altLang="cs-CZ" dirty="0" err="1" smtClean="0"/>
              <a:t>lavačkovec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Glenův</a:t>
            </a:r>
            <a:r>
              <a:rPr lang="cs-CZ" altLang="cs-CZ" dirty="0" smtClean="0"/>
              <a:t> - Rokycansko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6627578" y="5777346"/>
            <a:ext cx="223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s</a:t>
            </a:r>
            <a:r>
              <a:rPr lang="cs-CZ" altLang="cs-CZ" dirty="0" smtClean="0"/>
              <a:t>tolístek vodní - Velim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81" y="4034018"/>
            <a:ext cx="2104806" cy="186906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519107" y="5853705"/>
            <a:ext cx="205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s</a:t>
            </a:r>
            <a:r>
              <a:rPr lang="cs-CZ" altLang="cs-CZ" dirty="0" smtClean="0"/>
              <a:t>ršeň asijská – Plzeň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67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78255"/>
            <a:ext cx="9144000" cy="4398337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dirty="0" smtClean="0"/>
              <a:t>Plzeň, 5. 10. 2023 (nahlášení) – 9. 10. (zničení hnízda)</a:t>
            </a:r>
          </a:p>
          <a:p>
            <a:r>
              <a:rPr lang="cs-CZ" altLang="cs-CZ" dirty="0" smtClean="0"/>
              <a:t>Dohledání </a:t>
            </a:r>
            <a:r>
              <a:rPr lang="cs-CZ" altLang="cs-CZ" dirty="0"/>
              <a:t>hnízda – odchyt a přímé pozorování vypouštěných nakrmených jedinců </a:t>
            </a:r>
          </a:p>
          <a:p>
            <a:endParaRPr lang="cs-CZ" altLang="cs-CZ" dirty="0" smtClean="0"/>
          </a:p>
        </p:txBody>
      </p:sp>
      <p:sp>
        <p:nvSpPr>
          <p:cNvPr id="17411" name="Nadpis 1"/>
          <p:cNvSpPr>
            <a:spLocks noGrp="1"/>
          </p:cNvSpPr>
          <p:nvPr>
            <p:ph type="title"/>
          </p:nvPr>
        </p:nvSpPr>
        <p:spPr bwMode="auto">
          <a:xfrm>
            <a:off x="142875" y="142875"/>
            <a:ext cx="8229600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cs-CZ" altLang="cs-CZ" sz="36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Sršeň asijská - první výskyty v ČR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58"/>
          <a:stretch/>
        </p:blipFill>
        <p:spPr>
          <a:xfrm>
            <a:off x="142875" y="3981450"/>
            <a:ext cx="2390775" cy="22093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08" y="2047821"/>
            <a:ext cx="2838134" cy="18920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17" y="1612739"/>
            <a:ext cx="3037301" cy="455039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7" y="1978083"/>
            <a:ext cx="2521244" cy="196182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8" r="15647"/>
          <a:stretch/>
        </p:blipFill>
        <p:spPr>
          <a:xfrm>
            <a:off x="2676525" y="4017672"/>
            <a:ext cx="2351760" cy="217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5759</TotalTime>
  <Words>698</Words>
  <Application>Microsoft Office PowerPoint</Application>
  <PresentationFormat>Předvádění na obrazovce (4:3)</PresentationFormat>
  <Paragraphs>157</Paragraphs>
  <Slides>17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Motiv Office</vt:lpstr>
      <vt:lpstr>Prezentace aplikace PowerPoint</vt:lpstr>
      <vt:lpstr>Legislativní úvod k invazním druhům</vt:lpstr>
      <vt:lpstr>Invazní druhy z unijního seznamu </vt:lpstr>
      <vt:lpstr>Role AOPK ČR v oblasti invazních druhů</vt:lpstr>
      <vt:lpstr>Monitoring, zapojení veřejnosti</vt:lpstr>
      <vt:lpstr>Odborná podpora státní správy</vt:lpstr>
      <vt:lpstr>Administrace podpory na likvidaci</vt:lpstr>
      <vt:lpstr> Místo první reakce</vt:lpstr>
      <vt:lpstr>Sršeň asijská - první výskyty v ČR</vt:lpstr>
      <vt:lpstr>Sršeň asijská - první výskyty v ČR</vt:lpstr>
      <vt:lpstr>Sršeň asijská - první výskyty v ČR</vt:lpstr>
      <vt:lpstr>Klíčová role veřejnosti</vt:lpstr>
      <vt:lpstr>Informování veřejnosti</vt:lpstr>
      <vt:lpstr>Dohledávání hnízd</vt:lpstr>
      <vt:lpstr>Likvidace hnízd - spolupráce s HZS</vt:lpstr>
      <vt:lpstr>Aktivní monitoring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Smucar</dc:creator>
  <cp:lastModifiedBy>Tomáš Görner</cp:lastModifiedBy>
  <cp:revision>241</cp:revision>
  <dcterms:created xsi:type="dcterms:W3CDTF">2020-01-30T14:26:49Z</dcterms:created>
  <dcterms:modified xsi:type="dcterms:W3CDTF">2025-05-19T20:15:26Z</dcterms:modified>
</cp:coreProperties>
</file>