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7"/>
  </p:notesMasterIdLst>
  <p:sldIdLst>
    <p:sldId id="260" r:id="rId5"/>
    <p:sldId id="327" r:id="rId6"/>
    <p:sldId id="328" r:id="rId7"/>
    <p:sldId id="298" r:id="rId8"/>
    <p:sldId id="305" r:id="rId9"/>
    <p:sldId id="348" r:id="rId10"/>
    <p:sldId id="359" r:id="rId11"/>
    <p:sldId id="354" r:id="rId12"/>
    <p:sldId id="381" r:id="rId13"/>
    <p:sldId id="380" r:id="rId14"/>
    <p:sldId id="378" r:id="rId15"/>
    <p:sldId id="379" r:id="rId16"/>
    <p:sldId id="256" r:id="rId17"/>
    <p:sldId id="285" r:id="rId18"/>
    <p:sldId id="257" r:id="rId19"/>
    <p:sldId id="382" r:id="rId20"/>
    <p:sldId id="290" r:id="rId21"/>
    <p:sldId id="291" r:id="rId22"/>
    <p:sldId id="343" r:id="rId23"/>
    <p:sldId id="383" r:id="rId24"/>
    <p:sldId id="259" r:id="rId25"/>
    <p:sldId id="258" r:id="rId26"/>
    <p:sldId id="270" r:id="rId27"/>
    <p:sldId id="262" r:id="rId28"/>
    <p:sldId id="286" r:id="rId29"/>
    <p:sldId id="371" r:id="rId30"/>
    <p:sldId id="261" r:id="rId31"/>
    <p:sldId id="263" r:id="rId32"/>
    <p:sldId id="376" r:id="rId33"/>
    <p:sldId id="266" r:id="rId34"/>
    <p:sldId id="268" r:id="rId35"/>
    <p:sldId id="37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530B0-B8D5-4BBA-9A25-EF10517A8780}" type="datetimeFigureOut">
              <a:rPr lang="sk-SK" smtClean="0"/>
              <a:t>20. 5. 2025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44BD5-F7BA-46AD-BB02-37F091527EDF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AF447-CC91-4ACB-AE84-DA53910C60DD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395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AF447-CC91-4ACB-AE84-DA53910C60DD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0222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AF447-CC91-4ACB-AE84-DA53910C60DD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391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AF447-CC91-4ACB-AE84-DA53910C60DD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673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AF447-CC91-4ACB-AE84-DA53910C60DD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6220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AF447-CC91-4ACB-AE84-DA53910C60DD}" type="slidenum">
              <a:rPr lang="sk-SK" smtClean="0"/>
              <a:t>29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31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3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hyperlink" Target="https://blesabee.online/app/uploads/2023/04/SK_GUIDE_BOOK_VESPA_VELUTINA.pdf" TargetMode="External"/><Relationship Id="rId4" Type="http://schemas.openxmlformats.org/officeDocument/2006/relationships/hyperlink" Target="https://blesabee.online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5A-knc6tb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7" t="7083" r="17772"/>
          <a:stretch>
            <a:fillRect/>
          </a:stretch>
        </p:blipFill>
        <p:spPr>
          <a:xfrm>
            <a:off x="365149" y="529496"/>
            <a:ext cx="10450567" cy="6130683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D60F0-C808-6E8F-14EC-73CE1C7D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id="{44A6DB0E-2D36-6D8D-1BD6-FD77022D005F}"/>
              </a:ext>
            </a:extLst>
          </p:cNvPr>
          <p:cNvSpPr txBox="1"/>
          <p:nvPr/>
        </p:nvSpPr>
        <p:spPr>
          <a:xfrm>
            <a:off x="444499" y="454522"/>
            <a:ext cx="113030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0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Doterajšie nálezy k 20.5.2025 na Slovensku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3B9859C3-7DA2-893F-65CE-51C3DC5D7557}"/>
              </a:ext>
            </a:extLst>
          </p:cNvPr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2" name="Tabuľka 1">
            <a:extLst>
              <a:ext uri="{FF2B5EF4-FFF2-40B4-BE49-F238E27FC236}">
                <a16:creationId xmlns:a16="http://schemas.microsoft.com/office/drawing/2014/main" id="{759162C9-6301-D0F9-CC92-B7881362DB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004031"/>
              </p:ext>
            </p:extLst>
          </p:nvPr>
        </p:nvGraphicFramePr>
        <p:xfrm>
          <a:off x="512378" y="1237593"/>
          <a:ext cx="11004330" cy="2688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0866">
                  <a:extLst>
                    <a:ext uri="{9D8B030D-6E8A-4147-A177-3AD203B41FA5}">
                      <a16:colId xmlns:a16="http://schemas.microsoft.com/office/drawing/2014/main" val="381691794"/>
                    </a:ext>
                  </a:extLst>
                </a:gridCol>
                <a:gridCol w="2200866">
                  <a:extLst>
                    <a:ext uri="{9D8B030D-6E8A-4147-A177-3AD203B41FA5}">
                      <a16:colId xmlns:a16="http://schemas.microsoft.com/office/drawing/2014/main" val="2650008843"/>
                    </a:ext>
                  </a:extLst>
                </a:gridCol>
                <a:gridCol w="2200866">
                  <a:extLst>
                    <a:ext uri="{9D8B030D-6E8A-4147-A177-3AD203B41FA5}">
                      <a16:colId xmlns:a16="http://schemas.microsoft.com/office/drawing/2014/main" val="3408702838"/>
                    </a:ext>
                  </a:extLst>
                </a:gridCol>
                <a:gridCol w="2200866">
                  <a:extLst>
                    <a:ext uri="{9D8B030D-6E8A-4147-A177-3AD203B41FA5}">
                      <a16:colId xmlns:a16="http://schemas.microsoft.com/office/drawing/2014/main" val="4008386012"/>
                    </a:ext>
                  </a:extLst>
                </a:gridCol>
                <a:gridCol w="2200866">
                  <a:extLst>
                    <a:ext uri="{9D8B030D-6E8A-4147-A177-3AD203B41FA5}">
                      <a16:colId xmlns:a16="http://schemas.microsoft.com/office/drawing/2014/main" val="2129649622"/>
                    </a:ext>
                  </a:extLst>
                </a:gridCol>
              </a:tblGrid>
              <a:tr h="378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Rok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Lokalita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Stav hniezda / jedinca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Opatrenie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Kľúčové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poznámky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387503"/>
                  </a:ext>
                </a:extLst>
              </a:tr>
              <a:tr h="574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Palárikovo (okres Nové Zámky)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1 sekundárne hniezdo (~1 000 jed.)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Eradikované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8.–9. 10. 202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b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Analyzované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prvý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potvrdený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výskyt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318072"/>
                  </a:ext>
                </a:extLst>
              </a:tr>
              <a:tr h="574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Dolný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Ohaj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okres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Nové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Zámky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1 samec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odchyt a genetická analýza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nezávislý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pôvod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od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Palárikova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31912"/>
                  </a:ext>
                </a:extLst>
              </a:tr>
              <a:tr h="1160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Pravenec (okres Prievidza)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oplodnená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samica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gynes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odchytená živá 17. 3. 2025; genetická analýza prebieha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pasívne zavlečenie v palete plastových profilov z Karlsruhe (DE)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978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152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2C698-9145-BF77-9A52-7F82ECA57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id="{AC79E188-CD5E-CBA7-0516-F6125C25CF46}"/>
              </a:ext>
            </a:extLst>
          </p:cNvPr>
          <p:cNvSpPr txBox="1"/>
          <p:nvPr/>
        </p:nvSpPr>
        <p:spPr>
          <a:xfrm>
            <a:off x="444499" y="454522"/>
            <a:ext cx="113030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0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Prvý nález 28.9.2024 v obci Palárikovo, </a:t>
            </a:r>
            <a:r>
              <a:rPr lang="sk-SK" sz="3000" spc="100" dirty="0" err="1">
                <a:solidFill>
                  <a:srgbClr val="0E8240"/>
                </a:solidFill>
                <a:latin typeface="Avenir Next LT Pro Demi" panose="020B0704020202020204" pitchFamily="34" charset="-18"/>
              </a:rPr>
              <a:t>okr</a:t>
            </a:r>
            <a:r>
              <a:rPr lang="sk-SK" sz="30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. Nové Zámky  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5C78532-0E33-6F71-EF23-C4C32A2745A5}"/>
              </a:ext>
            </a:extLst>
          </p:cNvPr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C0E2099-C90E-95D3-0548-0F5376DDA3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1325393"/>
            <a:ext cx="6948791" cy="521159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EBFA513-3188-A926-DB7B-103FFBE9B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02" y="1330821"/>
            <a:ext cx="3752099" cy="52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60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2C698-9145-BF77-9A52-7F82ECA57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id="{AC79E188-CD5E-CBA7-0516-F6125C25CF46}"/>
              </a:ext>
            </a:extLst>
          </p:cNvPr>
          <p:cNvSpPr txBox="1"/>
          <p:nvPr/>
        </p:nvSpPr>
        <p:spPr>
          <a:xfrm>
            <a:off x="444499" y="454522"/>
            <a:ext cx="1116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Tretí nález 17.3.2025 v obci </a:t>
            </a:r>
            <a:r>
              <a:rPr lang="sk-SK" sz="3200" spc="100" dirty="0" err="1">
                <a:solidFill>
                  <a:srgbClr val="0E8240"/>
                </a:solidFill>
                <a:latin typeface="Avenir Next LT Pro Demi" panose="020B0704020202020204" pitchFamily="34" charset="-18"/>
              </a:rPr>
              <a:t>Pavenec</a:t>
            </a:r>
            <a:r>
              <a:rPr lang="sk-SK" sz="32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, </a:t>
            </a:r>
            <a:r>
              <a:rPr lang="sk-SK" sz="3200" spc="100" dirty="0" err="1">
                <a:solidFill>
                  <a:srgbClr val="0E8240"/>
                </a:solidFill>
                <a:latin typeface="Avenir Next LT Pro Demi" panose="020B0704020202020204" pitchFamily="34" charset="-18"/>
              </a:rPr>
              <a:t>okr</a:t>
            </a:r>
            <a:r>
              <a:rPr lang="sk-SK" sz="32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. Prievidza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5C78532-0E33-6F71-EF23-C4C32A2745A5}"/>
              </a:ext>
            </a:extLst>
          </p:cNvPr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090A15C-2A02-1FFB-B1B7-445DC648D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6" y="2372710"/>
            <a:ext cx="7165810" cy="403076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544256B-A313-449E-59CA-02B1ACC54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14156"/>
          <a:stretch/>
        </p:blipFill>
        <p:spPr>
          <a:xfrm>
            <a:off x="7809969" y="1413616"/>
            <a:ext cx="3801005" cy="1694793"/>
          </a:xfrm>
          <a:prstGeom prst="rect">
            <a:avLst/>
          </a:prstGeom>
        </p:spPr>
      </p:pic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6C7A5EA3-5C6A-9353-AE05-111873F66E23}"/>
              </a:ext>
            </a:extLst>
          </p:cNvPr>
          <p:cNvSpPr/>
          <p:nvPr/>
        </p:nvSpPr>
        <p:spPr>
          <a:xfrm>
            <a:off x="7851226" y="3245365"/>
            <a:ext cx="3717882" cy="3158113"/>
          </a:xfrm>
          <a:prstGeom prst="roundRect">
            <a:avLst>
              <a:gd name="adj" fmla="val 4982"/>
            </a:avLst>
          </a:prstGeom>
          <a:noFill/>
          <a:ln w="19050">
            <a:solidFill>
              <a:srgbClr val="0E8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B08AA048-2A5C-9EBE-8620-0485ECF824C9}"/>
              </a:ext>
            </a:extLst>
          </p:cNvPr>
          <p:cNvSpPr txBox="1"/>
          <p:nvPr/>
        </p:nvSpPr>
        <p:spPr>
          <a:xfrm>
            <a:off x="7949830" y="3301236"/>
            <a:ext cx="34731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16ha rozloha firmy</a:t>
            </a:r>
          </a:p>
          <a:p>
            <a:endParaRPr lang="sk-SK" sz="1600" b="1" kern="100" dirty="0">
              <a:latin typeface="Avenir Next LT Pro Light" panose="020B0304020202020204" pitchFamily="34" charset="-18"/>
              <a:cs typeface="Times New Roman" panose="02020603050405020304" pitchFamily="18" charset="0"/>
            </a:endParaRPr>
          </a:p>
          <a:p>
            <a:r>
              <a:rPr lang="sk-SK" sz="1600" b="1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150 paliet po 60 kusov okien – po rozbalení palety vypadla z profilu plastového okna </a:t>
            </a:r>
          </a:p>
          <a:p>
            <a:endParaRPr lang="sk-SK" sz="1600" b="1" kern="100" dirty="0">
              <a:latin typeface="Avenir Next LT Pro Light" panose="020B0304020202020204" pitchFamily="34" charset="-18"/>
              <a:cs typeface="Times New Roman" panose="02020603050405020304" pitchFamily="18" charset="0"/>
            </a:endParaRPr>
          </a:p>
          <a:p>
            <a:r>
              <a:rPr lang="sk-SK" sz="1600" b="1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745 km vzdušnou čiarou z </a:t>
            </a:r>
            <a:r>
              <a:rPr lang="sk-SK" sz="1600" b="1" kern="100" dirty="0" err="1">
                <a:latin typeface="Avenir Next LT Pro Light" panose="020B0304020202020204" pitchFamily="34" charset="-18"/>
                <a:cs typeface="Times New Roman" panose="02020603050405020304" pitchFamily="18" charset="0"/>
              </a:rPr>
              <a:t>Karlsruhe</a:t>
            </a:r>
            <a:r>
              <a:rPr lang="sk-SK" sz="1600" b="1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, Nemecko</a:t>
            </a:r>
          </a:p>
          <a:p>
            <a:endParaRPr lang="sk-SK" sz="1600" b="1" kern="100" dirty="0">
              <a:latin typeface="Avenir Next LT Pro Light" panose="020B0304020202020204" pitchFamily="34" charset="-18"/>
              <a:cs typeface="Times New Roman" panose="02020603050405020304" pitchFamily="18" charset="0"/>
            </a:endParaRPr>
          </a:p>
          <a:p>
            <a:r>
              <a:rPr lang="sk-SK" sz="1600" b="1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V regióne Horná Nitra sa nachádzajú ďalšie 4 sklady, ktoré dovážajú rovnaký tovar.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C015CECD-CEB0-09C0-8944-F215CC9673AB}"/>
              </a:ext>
            </a:extLst>
          </p:cNvPr>
          <p:cNvSpPr txBox="1"/>
          <p:nvPr/>
        </p:nvSpPr>
        <p:spPr>
          <a:xfrm>
            <a:off x="444499" y="1943684"/>
            <a:ext cx="7165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Najväčší výrobca plastových a hliníkových okien v rámci SK a ČR</a:t>
            </a:r>
          </a:p>
          <a:p>
            <a:endParaRPr lang="sk-SK" dirty="0"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2A9D6F41-375A-25BF-4B04-CCE2EC05E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1315580"/>
            <a:ext cx="143865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02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 descr="Obrázok, na ktorom je písmo, grafika, logo, grafický dizajn&#10;&#10;Automaticky generovaný popi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49" y="5781578"/>
            <a:ext cx="2054101" cy="320521"/>
          </a:xfrm>
          <a:prstGeom prst="rect">
            <a:avLst/>
          </a:prstGeom>
        </p:spPr>
      </p:pic>
      <p:pic>
        <p:nvPicPr>
          <p:cNvPr id="3" name="Obrázok 2" descr="Obrázok, na ktorom je text, hmyz, makro fotografia, článkonožec&#10;&#10;Automaticky generovaný popi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 flipH="1">
            <a:off x="7062951" y="4392582"/>
            <a:ext cx="4414343" cy="865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r>
              <a:rPr lang="sk-SK" sz="2400" dirty="0">
                <a:solidFill>
                  <a:schemeClr val="bg1"/>
                </a:solidFill>
              </a:rPr>
              <a:t>Samosprávy ako kľúčový aktér manažmentu inváznych druhov.</a:t>
            </a:r>
          </a:p>
        </p:txBody>
      </p:sp>
    </p:spTree>
    <p:extLst>
      <p:ext uri="{BB962C8B-B14F-4D97-AF65-F5344CB8AC3E}">
        <p14:creationId xmlns:p14="http://schemas.microsoft.com/office/powerpoint/2010/main" val="2621973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62" y="502256"/>
            <a:ext cx="2069967" cy="1379817"/>
          </a:xfrm>
          <a:prstGeom prst="rect">
            <a:avLst/>
          </a:prstGeom>
          <a:ln>
            <a:noFill/>
          </a:ln>
        </p:spPr>
      </p:pic>
      <p:sp>
        <p:nvSpPr>
          <p:cNvPr id="27" name="Obdĺžnik: zaoblené rohy 26"/>
          <p:cNvSpPr/>
          <p:nvPr/>
        </p:nvSpPr>
        <p:spPr>
          <a:xfrm>
            <a:off x="6846546" y="2051620"/>
            <a:ext cx="2005856" cy="3073400"/>
          </a:xfrm>
          <a:prstGeom prst="roundRect">
            <a:avLst>
              <a:gd name="adj" fmla="val 9204"/>
            </a:avLst>
          </a:prstGeom>
          <a:solidFill>
            <a:srgbClr val="FFD51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Obdĺžnik: zaoblené rohy 19"/>
          <p:cNvSpPr/>
          <p:nvPr/>
        </p:nvSpPr>
        <p:spPr>
          <a:xfrm>
            <a:off x="4634817" y="2031997"/>
            <a:ext cx="2005856" cy="3073400"/>
          </a:xfrm>
          <a:prstGeom prst="roundRect">
            <a:avLst>
              <a:gd name="adj" fmla="val 9204"/>
            </a:avLst>
          </a:prstGeom>
          <a:solidFill>
            <a:srgbClr val="FFD51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bdĺžnik: zaoblené rohy 15"/>
          <p:cNvSpPr/>
          <p:nvPr/>
        </p:nvSpPr>
        <p:spPr>
          <a:xfrm>
            <a:off x="2420538" y="2031997"/>
            <a:ext cx="2005856" cy="3073400"/>
          </a:xfrm>
          <a:prstGeom prst="roundRect">
            <a:avLst>
              <a:gd name="adj" fmla="val 9204"/>
            </a:avLst>
          </a:prstGeom>
          <a:solidFill>
            <a:srgbClr val="FFD51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: zaoblené rohy 5"/>
          <p:cNvSpPr/>
          <p:nvPr/>
        </p:nvSpPr>
        <p:spPr>
          <a:xfrm>
            <a:off x="210676" y="2031998"/>
            <a:ext cx="2005856" cy="3073400"/>
          </a:xfrm>
          <a:prstGeom prst="roundRect">
            <a:avLst>
              <a:gd name="adj" fmla="val 9204"/>
            </a:avLst>
          </a:prstGeom>
          <a:solidFill>
            <a:srgbClr val="FFD51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444499" y="454522"/>
            <a:ext cx="1086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Ukončené aktivity</a:t>
            </a:r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220445" y="2893410"/>
            <a:ext cx="199561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k-SK" sz="2000" b="1" dirty="0">
                <a:latin typeface="Avenir Next LT Pro Demi"/>
              </a:rPr>
              <a:t>Materiálno-technické vybavenie na likvidáciu sršňa ázijského</a:t>
            </a:r>
          </a:p>
          <a:p>
            <a:pPr algn="ctr"/>
            <a:r>
              <a:rPr lang="sk-SK" sz="2000" b="1" dirty="0">
                <a:latin typeface="Avenir Next LT Pro Demi"/>
              </a:rPr>
              <a:t>(2023-2024)</a:t>
            </a:r>
          </a:p>
        </p:txBody>
      </p:sp>
      <p:sp>
        <p:nvSpPr>
          <p:cNvPr id="3" name="Bublina reči: obdĺžnik 2"/>
          <p:cNvSpPr/>
          <p:nvPr/>
        </p:nvSpPr>
        <p:spPr>
          <a:xfrm>
            <a:off x="192747" y="5413844"/>
            <a:ext cx="2231930" cy="1171575"/>
          </a:xfrm>
          <a:prstGeom prst="wedgeRectCallout">
            <a:avLst>
              <a:gd name="adj1" fmla="val -28040"/>
              <a:gd name="adj2" fmla="val -94411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ublina reči: obdĺžnik 3"/>
          <p:cNvSpPr/>
          <p:nvPr/>
        </p:nvSpPr>
        <p:spPr>
          <a:xfrm>
            <a:off x="2546044" y="1159741"/>
            <a:ext cx="2243716" cy="725057"/>
          </a:xfrm>
          <a:prstGeom prst="wedgeRectCallout">
            <a:avLst>
              <a:gd name="adj1" fmla="val -18430"/>
              <a:gd name="adj2" fmla="val 10233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ublina reči: obdĺžnik 6"/>
          <p:cNvSpPr/>
          <p:nvPr/>
        </p:nvSpPr>
        <p:spPr>
          <a:xfrm>
            <a:off x="4664253" y="5243515"/>
            <a:ext cx="4056820" cy="1171575"/>
          </a:xfrm>
          <a:prstGeom prst="wedgeRectCallout">
            <a:avLst>
              <a:gd name="adj1" fmla="val -23112"/>
              <a:gd name="adj2" fmla="val -91159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BlokTextu 16"/>
          <p:cNvSpPr txBox="1"/>
          <p:nvPr/>
        </p:nvSpPr>
        <p:spPr>
          <a:xfrm>
            <a:off x="210675" y="5413803"/>
            <a:ext cx="223193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1200" i="1" dirty="0">
                <a:latin typeface="Avenir Next LT Pro Light" panose="020B0304020202020204" pitchFamily="34" charset="-18"/>
              </a:rPr>
              <a:t>Zabezpečenie materiálno–technického vybavenia určeného na likvidáciu sršňa ázijského pre dobrovoľných hasičov. 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2574870" y="1199103"/>
            <a:ext cx="205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>
                <a:latin typeface="Avenir Next LT Pro Light" panose="020B0304020202020204" pitchFamily="34" charset="-18"/>
              </a:rPr>
              <a:t>Uvedenie 1. slovenskej aplikácie prepojenej na Štátnu ochranu prírody SR.</a:t>
            </a:r>
          </a:p>
        </p:txBody>
      </p:sp>
      <p:sp>
        <p:nvSpPr>
          <p:cNvPr id="19" name="BlokTextu 18"/>
          <p:cNvSpPr txBox="1"/>
          <p:nvPr/>
        </p:nvSpPr>
        <p:spPr>
          <a:xfrm>
            <a:off x="4788080" y="5321561"/>
            <a:ext cx="4041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i="1" dirty="0">
                <a:latin typeface="Avenir Next LT Pro Light" panose="020B0304020202020204" pitchFamily="34" charset="-18"/>
              </a:rPr>
              <a:t>Kampaň na zvýšenie povedomia o tejto téme.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i="1" dirty="0">
                <a:latin typeface="Avenir Next LT Pro Light" panose="020B0304020202020204" pitchFamily="34" charset="-18"/>
              </a:rPr>
              <a:t>Edukácia o biológii sršňa ázijského.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i="1" dirty="0">
                <a:latin typeface="Avenir Next LT Pro Light" panose="020B0304020202020204" pitchFamily="34" charset="-18"/>
              </a:rPr>
              <a:t>Natočenie dokumentárneho filmu o </a:t>
            </a:r>
            <a:r>
              <a:rPr lang="sk-SK" sz="1200" i="1" dirty="0" err="1">
                <a:latin typeface="Avenir Next LT Pro Light" panose="020B0304020202020204" pitchFamily="34" charset="-18"/>
              </a:rPr>
              <a:t>sršňovi</a:t>
            </a:r>
            <a:r>
              <a:rPr lang="sk-SK" sz="1200" i="1" dirty="0">
                <a:latin typeface="Avenir Next LT Pro Light" panose="020B0304020202020204" pitchFamily="34" charset="-18"/>
              </a:rPr>
              <a:t> ázijskom.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i="1" dirty="0">
                <a:latin typeface="Avenir Next LT Pro Light" panose="020B0304020202020204" pitchFamily="34" charset="-18"/>
              </a:rPr>
              <a:t>Motivovanie verejnosti, aby potenciálny výskyt tohto invázneho sršňa nahlasovali.</a:t>
            </a:r>
          </a:p>
        </p:txBody>
      </p:sp>
      <p:sp>
        <p:nvSpPr>
          <p:cNvPr id="22" name="BlokTextu 21"/>
          <p:cNvSpPr txBox="1"/>
          <p:nvPr/>
        </p:nvSpPr>
        <p:spPr>
          <a:xfrm>
            <a:off x="2442606" y="4073649"/>
            <a:ext cx="19778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6000" b="1">
                <a:solidFill>
                  <a:srgbClr val="FFD51D"/>
                </a:solidFill>
                <a:latin typeface="Avenir Next LT Pro Demi" panose="020B0704020202020204" pitchFamily="34" charset="-18"/>
              </a:rPr>
              <a:t>02</a:t>
            </a:r>
          </a:p>
        </p:txBody>
      </p:sp>
      <p:sp>
        <p:nvSpPr>
          <p:cNvPr id="23" name="BlokTextu 22"/>
          <p:cNvSpPr txBox="1"/>
          <p:nvPr/>
        </p:nvSpPr>
        <p:spPr>
          <a:xfrm>
            <a:off x="210676" y="2046486"/>
            <a:ext cx="19956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6000" b="1">
                <a:solidFill>
                  <a:srgbClr val="FFD51D"/>
                </a:solidFill>
                <a:latin typeface="Avenir Next LT Pro Demi" panose="020B0704020202020204" pitchFamily="34" charset="-18"/>
              </a:rPr>
              <a:t>01</a:t>
            </a:r>
          </a:p>
        </p:txBody>
      </p:sp>
      <p:sp>
        <p:nvSpPr>
          <p:cNvPr id="24" name="BlokTextu 23"/>
          <p:cNvSpPr txBox="1"/>
          <p:nvPr/>
        </p:nvSpPr>
        <p:spPr>
          <a:xfrm>
            <a:off x="4632264" y="2039300"/>
            <a:ext cx="20109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6000" b="1">
                <a:solidFill>
                  <a:srgbClr val="FFD51D"/>
                </a:solidFill>
                <a:latin typeface="Avenir Next LT Pro Demi" panose="020B0704020202020204" pitchFamily="34" charset="-18"/>
              </a:rPr>
              <a:t>03</a:t>
            </a:r>
          </a:p>
        </p:txBody>
      </p:sp>
      <p:sp>
        <p:nvSpPr>
          <p:cNvPr id="8" name="Bublina reči: obdĺžnik 7"/>
          <p:cNvSpPr/>
          <p:nvPr/>
        </p:nvSpPr>
        <p:spPr>
          <a:xfrm>
            <a:off x="6846546" y="1199103"/>
            <a:ext cx="2221254" cy="682970"/>
          </a:xfrm>
          <a:prstGeom prst="wedgeRectCallout">
            <a:avLst>
              <a:gd name="adj1" fmla="val -18430"/>
              <a:gd name="adj2" fmla="val 10233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BlokTextu 25"/>
          <p:cNvSpPr txBox="1"/>
          <p:nvPr/>
        </p:nvSpPr>
        <p:spPr>
          <a:xfrm>
            <a:off x="6950154" y="1215068"/>
            <a:ext cx="211764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1200" i="1" dirty="0">
                <a:latin typeface="Avenir Next LT Pro Light" panose="020B0304020202020204" pitchFamily="34" charset="-18"/>
              </a:rPr>
              <a:t>Popularizácia témy medzi internými zamestnancami SPP.</a:t>
            </a:r>
          </a:p>
        </p:txBody>
      </p:sp>
      <p:sp>
        <p:nvSpPr>
          <p:cNvPr id="28" name="Obdĺžnik: zaoblené rohy 27"/>
          <p:cNvSpPr/>
          <p:nvPr/>
        </p:nvSpPr>
        <p:spPr>
          <a:xfrm>
            <a:off x="9091126" y="2031997"/>
            <a:ext cx="2005856" cy="3073400"/>
          </a:xfrm>
          <a:prstGeom prst="roundRect">
            <a:avLst>
              <a:gd name="adj" fmla="val 9204"/>
            </a:avLst>
          </a:prstGeom>
          <a:solidFill>
            <a:srgbClr val="FFD51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2439930" y="2928131"/>
            <a:ext cx="2000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>
                <a:latin typeface="Avenir Next LT Pro Demi" panose="020B0704020202020204" pitchFamily="34" charset="-18"/>
              </a:rPr>
              <a:t>Aplikácia pre nahlasovanie </a:t>
            </a:r>
          </a:p>
          <a:p>
            <a:pPr algn="ctr"/>
            <a:r>
              <a:rPr lang="sk-SK" sz="2000" b="1">
                <a:latin typeface="Avenir Next LT Pro Demi" panose="020B0704020202020204" pitchFamily="34" charset="-18"/>
              </a:rPr>
              <a:t>sršňa ázijského</a:t>
            </a:r>
          </a:p>
          <a:p>
            <a:pPr algn="ctr"/>
            <a:r>
              <a:rPr lang="sk-SK" sz="2000" b="1">
                <a:latin typeface="Avenir Next LT Pro Demi" panose="020B0704020202020204" pitchFamily="34" charset="-18"/>
              </a:rPr>
              <a:t>(08/2024)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4628323" y="2929626"/>
            <a:ext cx="2002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err="1">
                <a:latin typeface="Avenir Next LT Pro Demi" panose="020B0704020202020204" pitchFamily="34" charset="-18"/>
              </a:rPr>
              <a:t>Edukatívna</a:t>
            </a:r>
            <a:r>
              <a:rPr lang="sk-SK" sz="2000" b="1" dirty="0">
                <a:latin typeface="Avenir Next LT Pro Demi" panose="020B0704020202020204" pitchFamily="34" charset="-18"/>
              </a:rPr>
              <a:t> kampaň pre verejnosť</a:t>
            </a:r>
          </a:p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(09-10/2024)</a:t>
            </a:r>
          </a:p>
        </p:txBody>
      </p:sp>
      <p:sp>
        <p:nvSpPr>
          <p:cNvPr id="25" name="BlokTextu 24"/>
          <p:cNvSpPr txBox="1"/>
          <p:nvPr/>
        </p:nvSpPr>
        <p:spPr>
          <a:xfrm>
            <a:off x="9091126" y="2046486"/>
            <a:ext cx="20058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6000" b="1">
                <a:solidFill>
                  <a:srgbClr val="FFD51D"/>
                </a:solidFill>
                <a:latin typeface="Avenir Next LT Pro Demi" panose="020B0704020202020204" pitchFamily="34" charset="-18"/>
              </a:rPr>
              <a:t>05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9061818" y="3060147"/>
            <a:ext cx="2005856" cy="10147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k-SK" sz="2000" b="1" dirty="0">
                <a:latin typeface="Avenir Next LT Pro Demi"/>
              </a:rPr>
              <a:t>Odborné školenia</a:t>
            </a:r>
          </a:p>
          <a:p>
            <a:pPr algn="ctr"/>
            <a:r>
              <a:rPr lang="sk-SK" sz="2000" b="1" dirty="0">
                <a:latin typeface="Avenir Next LT Pro Demi"/>
              </a:rPr>
              <a:t>(2024)</a:t>
            </a:r>
          </a:p>
        </p:txBody>
      </p:sp>
      <p:sp>
        <p:nvSpPr>
          <p:cNvPr id="29" name="BlokTextu 28"/>
          <p:cNvSpPr txBox="1"/>
          <p:nvPr/>
        </p:nvSpPr>
        <p:spPr>
          <a:xfrm>
            <a:off x="6868634" y="2929385"/>
            <a:ext cx="200330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k-SK" sz="2000" b="1" dirty="0">
                <a:latin typeface="Avenir Next LT Pro Demi"/>
              </a:rPr>
              <a:t>Aktivity pre zamestnancov</a:t>
            </a:r>
          </a:p>
        </p:txBody>
      </p:sp>
      <p:sp>
        <p:nvSpPr>
          <p:cNvPr id="30" name="BlokTextu 29"/>
          <p:cNvSpPr txBox="1"/>
          <p:nvPr/>
        </p:nvSpPr>
        <p:spPr>
          <a:xfrm>
            <a:off x="6868324" y="4113637"/>
            <a:ext cx="19840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6000" b="1">
                <a:solidFill>
                  <a:srgbClr val="FFD51D"/>
                </a:solidFill>
                <a:latin typeface="Avenir Next LT Pro Demi" panose="020B0704020202020204" pitchFamily="34" charset="-18"/>
              </a:rPr>
              <a:t>04</a:t>
            </a:r>
          </a:p>
        </p:txBody>
      </p:sp>
      <p:sp>
        <p:nvSpPr>
          <p:cNvPr id="31" name="Bublina reči: obdĺžnik 30"/>
          <p:cNvSpPr/>
          <p:nvPr/>
        </p:nvSpPr>
        <p:spPr>
          <a:xfrm>
            <a:off x="9093900" y="5306267"/>
            <a:ext cx="2609512" cy="1049477"/>
          </a:xfrm>
          <a:prstGeom prst="wedgeRectCallout">
            <a:avLst>
              <a:gd name="adj1" fmla="val -28040"/>
              <a:gd name="adj2" fmla="val -94411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BlokTextu 31"/>
          <p:cNvSpPr txBox="1"/>
          <p:nvPr/>
        </p:nvSpPr>
        <p:spPr>
          <a:xfrm>
            <a:off x="9067800" y="5306267"/>
            <a:ext cx="260951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1200" i="1" dirty="0">
                <a:latin typeface="Avenir Next LT Pro Light" panose="020B0304020202020204" pitchFamily="34" charset="-18"/>
              </a:rPr>
              <a:t>Organizácia odborných školení pre hasičov, včelárov, vedcov, či ochranárov za účelom oboznámenia sa so sršňom ázijským a spôsobmi jeho likvidácie. 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: zaoblené rohy 5"/>
          <p:cNvSpPr/>
          <p:nvPr/>
        </p:nvSpPr>
        <p:spPr>
          <a:xfrm>
            <a:off x="647700" y="2032000"/>
            <a:ext cx="2552700" cy="3073400"/>
          </a:xfrm>
          <a:prstGeom prst="roundRect">
            <a:avLst>
              <a:gd name="adj" fmla="val 9204"/>
            </a:avLst>
          </a:prstGeom>
          <a:solidFill>
            <a:srgbClr val="0E824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: zaoblené rohy 8"/>
          <p:cNvSpPr/>
          <p:nvPr/>
        </p:nvSpPr>
        <p:spPr>
          <a:xfrm>
            <a:off x="6210302" y="2032000"/>
            <a:ext cx="2552700" cy="3073400"/>
          </a:xfrm>
          <a:prstGeom prst="roundRect">
            <a:avLst>
              <a:gd name="adj" fmla="val 9204"/>
            </a:avLst>
          </a:prstGeom>
          <a:solidFill>
            <a:srgbClr val="0E824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: zaoblené rohy 9"/>
          <p:cNvSpPr/>
          <p:nvPr/>
        </p:nvSpPr>
        <p:spPr>
          <a:xfrm>
            <a:off x="3429001" y="2032000"/>
            <a:ext cx="2552700" cy="3073400"/>
          </a:xfrm>
          <a:prstGeom prst="roundRect">
            <a:avLst>
              <a:gd name="adj" fmla="val 9204"/>
            </a:avLst>
          </a:prstGeom>
          <a:solidFill>
            <a:srgbClr val="0E824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444500" y="454522"/>
            <a:ext cx="2834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Aktivity II.</a:t>
            </a:r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838200" y="2943758"/>
            <a:ext cx="2171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Ad hoc</a:t>
            </a:r>
          </a:p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pracovná skupina v gescii MŽP SR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3670300" y="2947092"/>
            <a:ext cx="2171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Vypracovanie rámcového plánu manažmentu VV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6438898" y="2943758"/>
            <a:ext cx="2171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Miestny akčný plán</a:t>
            </a:r>
          </a:p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Pre obec Palárikovo</a:t>
            </a:r>
          </a:p>
        </p:txBody>
      </p:sp>
      <p:sp>
        <p:nvSpPr>
          <p:cNvPr id="14" name="Obdĺžnik: zaoblené rohy 13"/>
          <p:cNvSpPr/>
          <p:nvPr/>
        </p:nvSpPr>
        <p:spPr>
          <a:xfrm>
            <a:off x="8991602" y="2031998"/>
            <a:ext cx="2552700" cy="3073400"/>
          </a:xfrm>
          <a:prstGeom prst="roundRect">
            <a:avLst>
              <a:gd name="adj" fmla="val 9204"/>
            </a:avLst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9189119" y="2943758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Aproximácia legislatívneho rámca</a:t>
            </a:r>
          </a:p>
        </p:txBody>
      </p:sp>
      <p:sp>
        <p:nvSpPr>
          <p:cNvPr id="7" name="Bublina reči: obdĺžnik 6"/>
          <p:cNvSpPr/>
          <p:nvPr/>
        </p:nvSpPr>
        <p:spPr>
          <a:xfrm>
            <a:off x="5910756" y="5243515"/>
            <a:ext cx="3280540" cy="793027"/>
          </a:xfrm>
          <a:prstGeom prst="wedgeRectCallout">
            <a:avLst>
              <a:gd name="adj1" fmla="val -23112"/>
              <a:gd name="adj2" fmla="val -91159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Bublina reči: obdĺžnik 15"/>
          <p:cNvSpPr/>
          <p:nvPr/>
        </p:nvSpPr>
        <p:spPr>
          <a:xfrm>
            <a:off x="8253411" y="298963"/>
            <a:ext cx="3171825" cy="1498818"/>
          </a:xfrm>
          <a:prstGeom prst="wedgeRectCallout">
            <a:avLst>
              <a:gd name="adj1" fmla="val 33769"/>
              <a:gd name="adj2" fmla="val 93151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BlokTextu 18"/>
          <p:cNvSpPr txBox="1"/>
          <p:nvPr/>
        </p:nvSpPr>
        <p:spPr>
          <a:xfrm>
            <a:off x="5979405" y="5352876"/>
            <a:ext cx="315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i="1" dirty="0">
                <a:latin typeface="Avenir Next LT Pro" panose="020B0504020202020204" pitchFamily="34" charset="-18"/>
              </a:rPr>
              <a:t>Menovanie miestneho koordinátora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i="1" dirty="0">
                <a:latin typeface="Avenir Next LT Pro" panose="020B0504020202020204" pitchFamily="34" charset="-18"/>
              </a:rPr>
              <a:t>Edukácia širokej verejnosti – 2x stretnutia</a:t>
            </a:r>
          </a:p>
        </p:txBody>
      </p:sp>
      <p:sp>
        <p:nvSpPr>
          <p:cNvPr id="20" name="BlokTextu 19"/>
          <p:cNvSpPr txBox="1"/>
          <p:nvPr/>
        </p:nvSpPr>
        <p:spPr>
          <a:xfrm>
            <a:off x="8273202" y="325980"/>
            <a:ext cx="3087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>
                <a:latin typeface="Avenir Next LT Pro" panose="020B0504020202020204" pitchFamily="34" charset="-18"/>
              </a:rPr>
              <a:t>- vypracovanie procesu certifikácie expertov</a:t>
            </a:r>
          </a:p>
          <a:p>
            <a:pPr marL="171450" indent="-171450">
              <a:buFontTx/>
              <a:buChar char="-"/>
            </a:pPr>
            <a:r>
              <a:rPr lang="sk-SK" sz="1200" i="1" dirty="0">
                <a:latin typeface="Avenir Next LT Pro" panose="020B0504020202020204" pitchFamily="34" charset="-18"/>
              </a:rPr>
              <a:t>zabezpečenie financovania</a:t>
            </a:r>
          </a:p>
          <a:p>
            <a:pPr marL="171450" indent="-171450">
              <a:buFontTx/>
              <a:buChar char="-"/>
            </a:pPr>
            <a:r>
              <a:rPr lang="sk-SK" sz="1200" i="1" dirty="0">
                <a:latin typeface="Avenir Next LT Pro" panose="020B0504020202020204" pitchFamily="34" charset="-18"/>
              </a:rPr>
              <a:t>koordinácia pri zabezpečení finančného, materiálneho a prístrojového zázemia pre lokalizáciu a </a:t>
            </a:r>
            <a:r>
              <a:rPr lang="sk-SK" sz="1200" i="1" dirty="0" err="1">
                <a:latin typeface="Avenir Next LT Pro" panose="020B0504020202020204" pitchFamily="34" charset="-18"/>
              </a:rPr>
              <a:t>eradikáciu</a:t>
            </a:r>
            <a:r>
              <a:rPr lang="sk-SK" sz="1200" i="1" dirty="0">
                <a:latin typeface="Avenir Next LT Pro" panose="020B0504020202020204" pitchFamily="34" charset="-18"/>
              </a:rPr>
              <a:t> hniezd</a:t>
            </a:r>
          </a:p>
          <a:p>
            <a:pPr marL="171450" indent="-171450">
              <a:buFontTx/>
              <a:buChar char="-"/>
            </a:pPr>
            <a:endParaRPr lang="sk-SK" sz="1200" i="1" dirty="0">
              <a:latin typeface="Avenir Next LT Pro" panose="020B0504020202020204" pitchFamily="34" charset="-18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3833751" y="4089735"/>
            <a:ext cx="17431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6000" b="1" dirty="0">
                <a:solidFill>
                  <a:srgbClr val="FFD51D"/>
                </a:solidFill>
                <a:latin typeface="Avenir Next LT Pro Demi" panose="020B0704020202020204" pitchFamily="34" charset="-18"/>
              </a:rPr>
              <a:t>06</a:t>
            </a:r>
          </a:p>
        </p:txBody>
      </p:sp>
      <p:sp>
        <p:nvSpPr>
          <p:cNvPr id="23" name="BlokTextu 22"/>
          <p:cNvSpPr txBox="1"/>
          <p:nvPr/>
        </p:nvSpPr>
        <p:spPr>
          <a:xfrm>
            <a:off x="1089723" y="2039236"/>
            <a:ext cx="17431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6000" b="1" dirty="0">
                <a:solidFill>
                  <a:srgbClr val="FFD51D"/>
                </a:solidFill>
                <a:latin typeface="Avenir Next LT Pro Demi" panose="020B0704020202020204" pitchFamily="34" charset="-18"/>
              </a:rPr>
              <a:t>05</a:t>
            </a:r>
          </a:p>
        </p:txBody>
      </p:sp>
      <p:sp>
        <p:nvSpPr>
          <p:cNvPr id="24" name="BlokTextu 23"/>
          <p:cNvSpPr txBox="1"/>
          <p:nvPr/>
        </p:nvSpPr>
        <p:spPr>
          <a:xfrm>
            <a:off x="6653148" y="2031998"/>
            <a:ext cx="17431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6000" b="1" dirty="0">
                <a:solidFill>
                  <a:srgbClr val="FFD51D"/>
                </a:solidFill>
                <a:latin typeface="Avenir Next LT Pro Demi" panose="020B0704020202020204" pitchFamily="34" charset="-18"/>
              </a:rPr>
              <a:t>07</a:t>
            </a:r>
          </a:p>
        </p:txBody>
      </p:sp>
      <p:sp>
        <p:nvSpPr>
          <p:cNvPr id="25" name="BlokTextu 24"/>
          <p:cNvSpPr txBox="1"/>
          <p:nvPr/>
        </p:nvSpPr>
        <p:spPr>
          <a:xfrm>
            <a:off x="9403370" y="4109357"/>
            <a:ext cx="17431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6000" b="1" dirty="0">
                <a:solidFill>
                  <a:srgbClr val="FFD51D"/>
                </a:solidFill>
                <a:latin typeface="Avenir Next LT Pro Demi" panose="020B0704020202020204" pitchFamily="34" charset="-18"/>
              </a:rPr>
              <a:t>08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mapa, atlas, text&#10;&#10;Automaticky generovaný popis">
            <a:extLst>
              <a:ext uri="{FF2B5EF4-FFF2-40B4-BE49-F238E27FC236}">
                <a16:creationId xmlns:a16="http://schemas.microsoft.com/office/drawing/2014/main" id="{3FA77E41-939F-6222-CE57-5BFD71074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b="-452"/>
          <a:stretch/>
        </p:blipFill>
        <p:spPr>
          <a:xfrm>
            <a:off x="6063920" y="3872445"/>
            <a:ext cx="5325864" cy="2531034"/>
          </a:xfrm>
          <a:prstGeom prst="rect">
            <a:avLst/>
          </a:prstGeom>
          <a:ln>
            <a:noFill/>
          </a:ln>
        </p:spPr>
      </p:pic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8EA5511F-965B-F91E-9B76-A1CBAFD477F2}"/>
              </a:ext>
            </a:extLst>
          </p:cNvPr>
          <p:cNvSpPr/>
          <p:nvPr/>
        </p:nvSpPr>
        <p:spPr>
          <a:xfrm>
            <a:off x="449747" y="1403936"/>
            <a:ext cx="2546531" cy="2165425"/>
          </a:xfrm>
          <a:prstGeom prst="roundRect">
            <a:avLst>
              <a:gd name="adj" fmla="val 9204"/>
            </a:avLst>
          </a:prstGeom>
          <a:solidFill>
            <a:srgbClr val="FFD51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27A9EF9B-5BC9-2059-0BD6-68FC915B4E74}"/>
              </a:ext>
            </a:extLst>
          </p:cNvPr>
          <p:cNvSpPr/>
          <p:nvPr/>
        </p:nvSpPr>
        <p:spPr>
          <a:xfrm>
            <a:off x="3431117" y="1403936"/>
            <a:ext cx="7962900" cy="2165425"/>
          </a:xfrm>
          <a:prstGeom prst="roundRect">
            <a:avLst>
              <a:gd name="adj" fmla="val 9204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202A107-9285-3FA3-DA1A-99B971185162}"/>
              </a:ext>
            </a:extLst>
          </p:cNvPr>
          <p:cNvSpPr txBox="1"/>
          <p:nvPr/>
        </p:nvSpPr>
        <p:spPr>
          <a:xfrm>
            <a:off x="444500" y="454522"/>
            <a:ext cx="1137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01. Podpora pre dobrovoľné hasičské zbory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D1C99E80-60EB-E3CC-40DC-C11BF8D27F60}"/>
              </a:ext>
            </a:extLst>
          </p:cNvPr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FC81C7E-EAE8-B338-651E-0D71C0B448BA}"/>
              </a:ext>
            </a:extLst>
          </p:cNvPr>
          <p:cNvSpPr txBox="1"/>
          <p:nvPr/>
        </p:nvSpPr>
        <p:spPr>
          <a:xfrm>
            <a:off x="449747" y="1657972"/>
            <a:ext cx="25465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Pomoc pri zabezpečení materiálno-technického vybavenia</a:t>
            </a:r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A3C70CD0-EDB0-46CE-AEA8-EDD7388CEE59}"/>
              </a:ext>
            </a:extLst>
          </p:cNvPr>
          <p:cNvGraphicFramePr>
            <a:graphicFrameLocks noGrp="1"/>
          </p:cNvGraphicFramePr>
          <p:nvPr/>
        </p:nvGraphicFramePr>
        <p:xfrm>
          <a:off x="4108448" y="1985123"/>
          <a:ext cx="6608233" cy="133096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114384684"/>
                    </a:ext>
                  </a:extLst>
                </a:gridCol>
                <a:gridCol w="2493433">
                  <a:extLst>
                    <a:ext uri="{9D8B030D-6E8A-4147-A177-3AD203B41FA5}">
                      <a16:colId xmlns:a16="http://schemas.microsoft.com/office/drawing/2014/main" val="36756761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sz="1600" dirty="0">
                          <a:effectLst/>
                          <a:latin typeface="Avenir Next LT Pro" panose="020B0504020202020204" pitchFamily="34" charset="-18"/>
                        </a:rPr>
                        <a:t>Registrovaných žiadateľov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k-SK" sz="160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</a:rPr>
                        <a:t>261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115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sz="1600">
                          <a:effectLst/>
                          <a:latin typeface="Avenir Next LT Pro" panose="020B0504020202020204" pitchFamily="34" charset="-18"/>
                        </a:rPr>
                        <a:t>Podaných žiadostí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</a:rPr>
                        <a:t>160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049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sz="1600">
                          <a:effectLst/>
                          <a:latin typeface="Avenir Next LT Pro" panose="020B0504020202020204" pitchFamily="34" charset="-18"/>
                        </a:rPr>
                        <a:t>Podporených subjektov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</a:rPr>
                        <a:t>46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18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sz="1600" b="1">
                          <a:effectLst/>
                          <a:latin typeface="Avenir Next LT Pro Demi"/>
                        </a:rPr>
                        <a:t>Celková podpora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  <a:latin typeface="Avenir Next LT Pro Demi"/>
                        </a:rPr>
                        <a:t>89 313 €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313824"/>
                  </a:ext>
                </a:extLst>
              </a:tr>
            </a:tbl>
          </a:graphicData>
        </a:graphic>
      </p:graphicFrame>
      <p:sp>
        <p:nvSpPr>
          <p:cNvPr id="7" name="BlokTextu 6">
            <a:extLst>
              <a:ext uri="{FF2B5EF4-FFF2-40B4-BE49-F238E27FC236}">
                <a16:creationId xmlns:a16="http://schemas.microsoft.com/office/drawing/2014/main" id="{45881BAC-6D84-B1FC-2707-28D34C7D0E92}"/>
              </a:ext>
            </a:extLst>
          </p:cNvPr>
          <p:cNvSpPr txBox="1"/>
          <p:nvPr/>
        </p:nvSpPr>
        <p:spPr>
          <a:xfrm>
            <a:off x="4364565" y="14503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i="0" dirty="0">
                <a:effectLst/>
                <a:latin typeface="Avenir Next LT Pro Demi" panose="020B0704020202020204" pitchFamily="34" charset="-18"/>
              </a:rPr>
              <a:t>Podpora v číslach</a:t>
            </a:r>
          </a:p>
        </p:txBody>
      </p:sp>
      <p:pic>
        <p:nvPicPr>
          <p:cNvPr id="10" name="Obrázok 9" descr="Obrázok, na ktorom je čierny, temnota&#10;&#10;Automaticky generovaný popis">
            <a:extLst>
              <a:ext uri="{FF2B5EF4-FFF2-40B4-BE49-F238E27FC236}">
                <a16:creationId xmlns:a16="http://schemas.microsoft.com/office/drawing/2014/main" id="{4D97FBC1-231F-16B6-51E8-DF686938D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0" y="6533765"/>
            <a:ext cx="1111002" cy="173360"/>
          </a:xfrm>
          <a:prstGeom prst="rect">
            <a:avLst/>
          </a:prstGeom>
        </p:spPr>
      </p:pic>
      <p:pic>
        <p:nvPicPr>
          <p:cNvPr id="17" name="Obrázok 16" descr="Obrázok, na ktorom je strom, turistika, helma, text&#10;&#10;Automaticky generovaný popis">
            <a:extLst>
              <a:ext uri="{FF2B5EF4-FFF2-40B4-BE49-F238E27FC236}">
                <a16:creationId xmlns:a16="http://schemas.microsoft.com/office/drawing/2014/main" id="{9C15C4C8-9A9E-4A04-F094-2150FD479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1" y="3835285"/>
            <a:ext cx="2555007" cy="2555007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F55496AF-E0E9-6180-D249-95BA75D55C08}"/>
              </a:ext>
            </a:extLst>
          </p:cNvPr>
          <p:cNvSpPr txBox="1"/>
          <p:nvPr/>
        </p:nvSpPr>
        <p:spPr>
          <a:xfrm>
            <a:off x="5859325" y="3835285"/>
            <a:ext cx="162620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k-SK" sz="1200" b="0" i="0" dirty="0">
                <a:solidFill>
                  <a:srgbClr val="444444"/>
                </a:solidFill>
                <a:effectLst/>
                <a:latin typeface="Avenir Next LT Pro"/>
              </a:rPr>
              <a:t>Mapa podporených </a:t>
            </a:r>
          </a:p>
          <a:p>
            <a:r>
              <a:rPr lang="sk-SK" sz="1200" b="0" i="0" dirty="0">
                <a:solidFill>
                  <a:srgbClr val="444444"/>
                </a:solidFill>
                <a:effectLst/>
                <a:latin typeface="Avenir Next LT Pro"/>
              </a:rPr>
              <a:t>okresov</a:t>
            </a:r>
            <a:endParaRPr lang="sk-SK" sz="1200" dirty="0">
              <a:latin typeface="Avenir Next LT Pro"/>
            </a:endParaRPr>
          </a:p>
        </p:txBody>
      </p:sp>
      <p:pic>
        <p:nvPicPr>
          <p:cNvPr id="1026" name="Picture 2" descr="Zverejnenie zoznamu podporených žiadateľov Grantového programu Podpora prevencie vzniku škôd spôsobených inváznym sršňom ázijským v podmienkach SR 2023/2024">
            <a:extLst>
              <a:ext uri="{FF2B5EF4-FFF2-40B4-BE49-F238E27FC236}">
                <a16:creationId xmlns:a16="http://schemas.microsoft.com/office/drawing/2014/main" id="{960DD4D1-80C4-3AA1-37E4-CA7FDEAB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98" y="3835285"/>
            <a:ext cx="2555007" cy="255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971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8EA5511F-965B-F91E-9B76-A1CBAFD477F2}"/>
              </a:ext>
            </a:extLst>
          </p:cNvPr>
          <p:cNvSpPr/>
          <p:nvPr/>
        </p:nvSpPr>
        <p:spPr>
          <a:xfrm>
            <a:off x="449747" y="1403936"/>
            <a:ext cx="2546531" cy="2165425"/>
          </a:xfrm>
          <a:prstGeom prst="roundRect">
            <a:avLst>
              <a:gd name="adj" fmla="val 9204"/>
            </a:avLst>
          </a:prstGeom>
          <a:solidFill>
            <a:srgbClr val="FFD51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27A9EF9B-5BC9-2059-0BD6-68FC915B4E74}"/>
              </a:ext>
            </a:extLst>
          </p:cNvPr>
          <p:cNvSpPr/>
          <p:nvPr/>
        </p:nvSpPr>
        <p:spPr>
          <a:xfrm>
            <a:off x="3431117" y="1403937"/>
            <a:ext cx="7962900" cy="1399804"/>
          </a:xfrm>
          <a:prstGeom prst="roundRect">
            <a:avLst>
              <a:gd name="adj" fmla="val 9204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202A107-9285-3FA3-DA1A-99B971185162}"/>
              </a:ext>
            </a:extLst>
          </p:cNvPr>
          <p:cNvSpPr txBox="1"/>
          <p:nvPr/>
        </p:nvSpPr>
        <p:spPr>
          <a:xfrm>
            <a:off x="444500" y="454522"/>
            <a:ext cx="1137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02. Aplikácia Zastav sršňa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D1C99E80-60EB-E3CC-40DC-C11BF8D27F60}"/>
              </a:ext>
            </a:extLst>
          </p:cNvPr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FC81C7E-EAE8-B338-651E-0D71C0B448BA}"/>
              </a:ext>
            </a:extLst>
          </p:cNvPr>
          <p:cNvSpPr txBox="1"/>
          <p:nvPr/>
        </p:nvSpPr>
        <p:spPr>
          <a:xfrm>
            <a:off x="572464" y="1978816"/>
            <a:ext cx="2301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Aplikácia </a:t>
            </a:r>
          </a:p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pre nahlasovanie sršňa ázijského</a:t>
            </a:r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A3C70CD0-EDB0-46CE-AEA8-EDD7388CE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49769"/>
              </p:ext>
            </p:extLst>
          </p:nvPr>
        </p:nvGraphicFramePr>
        <p:xfrm>
          <a:off x="4067503" y="1940874"/>
          <a:ext cx="6639340" cy="665480"/>
        </p:xfrm>
        <a:graphic>
          <a:graphicData uri="http://schemas.openxmlformats.org/drawingml/2006/table">
            <a:tbl>
              <a:tblPr/>
              <a:tblGrid>
                <a:gridCol w="4145907">
                  <a:extLst>
                    <a:ext uri="{9D8B030D-6E8A-4147-A177-3AD203B41FA5}">
                      <a16:colId xmlns:a16="http://schemas.microsoft.com/office/drawing/2014/main" val="114384684"/>
                    </a:ext>
                  </a:extLst>
                </a:gridCol>
                <a:gridCol w="2493433">
                  <a:extLst>
                    <a:ext uri="{9D8B030D-6E8A-4147-A177-3AD203B41FA5}">
                      <a16:colId xmlns:a16="http://schemas.microsoft.com/office/drawing/2014/main" val="36756761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1" dirty="0">
                          <a:effectLst/>
                          <a:latin typeface="Avenir Next LT Pro Demi"/>
                        </a:rPr>
                        <a:t>Stiahnutia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k-SK" sz="1600" b="1" dirty="0">
                          <a:effectLst/>
                          <a:latin typeface="Avenir Next LT Pro Demi"/>
                        </a:rPr>
                        <a:t>10000 +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18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sk-SK" sz="1200" b="0" dirty="0">
                          <a:effectLst/>
                          <a:latin typeface="Avenir Next LT Pro"/>
                        </a:rPr>
                        <a:t>Dostupná od 15. 8. 2024 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sk-SK" sz="1600" b="1" dirty="0">
                        <a:effectLst/>
                        <a:latin typeface="Avenir Next LT Pro" panose="020B0504020202020204" pitchFamily="34" charset="-18"/>
                      </a:endParaRP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313824"/>
                  </a:ext>
                </a:extLst>
              </a:tr>
            </a:tbl>
          </a:graphicData>
        </a:graphic>
      </p:graphicFrame>
      <p:sp>
        <p:nvSpPr>
          <p:cNvPr id="7" name="BlokTextu 6">
            <a:extLst>
              <a:ext uri="{FF2B5EF4-FFF2-40B4-BE49-F238E27FC236}">
                <a16:creationId xmlns:a16="http://schemas.microsoft.com/office/drawing/2014/main" id="{45881BAC-6D84-B1FC-2707-28D34C7D0E92}"/>
              </a:ext>
            </a:extLst>
          </p:cNvPr>
          <p:cNvSpPr txBox="1"/>
          <p:nvPr/>
        </p:nvSpPr>
        <p:spPr>
          <a:xfrm>
            <a:off x="4364565" y="14503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i="0">
                <a:effectLst/>
                <a:latin typeface="Avenir Next LT Pro Demi" panose="020B0704020202020204" pitchFamily="34" charset="-18"/>
              </a:rPr>
              <a:t>Aplikácia v číslach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DFFB2421-8A29-1051-BA11-79DD2B5FA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1994" y="150875"/>
            <a:ext cx="791308" cy="759078"/>
          </a:xfrm>
          <a:prstGeom prst="rect">
            <a:avLst/>
          </a:prstGeom>
          <a:ln>
            <a:noFill/>
          </a:ln>
        </p:spPr>
      </p:pic>
      <p:pic>
        <p:nvPicPr>
          <p:cNvPr id="18" name="Picture 2" descr="Program ochrany prirody – Program ochrany prirody">
            <a:extLst>
              <a:ext uri="{FF2B5EF4-FFF2-40B4-BE49-F238E27FC236}">
                <a16:creationId xmlns:a16="http://schemas.microsoft.com/office/drawing/2014/main" id="{D473C51B-2203-1B66-CC01-124DF1B2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187" y="4377048"/>
            <a:ext cx="1800000" cy="4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lokTextu 18">
            <a:extLst>
              <a:ext uri="{FF2B5EF4-FFF2-40B4-BE49-F238E27FC236}">
                <a16:creationId xmlns:a16="http://schemas.microsoft.com/office/drawing/2014/main" id="{C1FED7BE-B207-F5FE-8C2E-AB4DCABCC3D0}"/>
              </a:ext>
            </a:extLst>
          </p:cNvPr>
          <p:cNvSpPr txBox="1"/>
          <p:nvPr/>
        </p:nvSpPr>
        <p:spPr>
          <a:xfrm>
            <a:off x="8108959" y="4740827"/>
            <a:ext cx="1303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0" i="0" dirty="0">
                <a:solidFill>
                  <a:srgbClr val="444444"/>
                </a:solidFill>
                <a:effectLst/>
                <a:latin typeface="Avenir Next LT Pro" panose="020B0504020202020204" pitchFamily="34" charset="-18"/>
              </a:rPr>
              <a:t>V spolupráci s:</a:t>
            </a:r>
            <a:endParaRPr lang="sk-SK" sz="1200" dirty="0"/>
          </a:p>
        </p:txBody>
      </p:sp>
      <p:pic>
        <p:nvPicPr>
          <p:cNvPr id="20" name="Obrázok 19" descr="Obrázok, na ktorom je písmo, grafika, vizitka, grafický dizajn&#10;&#10;Automaticky generovaný popis">
            <a:extLst>
              <a:ext uri="{FF2B5EF4-FFF2-40B4-BE49-F238E27FC236}">
                <a16:creationId xmlns:a16="http://schemas.microsoft.com/office/drawing/2014/main" id="{1D555E6F-0D2D-FBF8-73A9-D26550747C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187" y="4879326"/>
            <a:ext cx="1800000" cy="630245"/>
          </a:xfrm>
          <a:prstGeom prst="rect">
            <a:avLst/>
          </a:prstGeom>
        </p:spPr>
      </p:pic>
      <p:pic>
        <p:nvPicPr>
          <p:cNvPr id="21" name="Obrázok 20" descr="Obrázok, na ktorom je hmyz, text, škodca, Chrysididae&#10;&#10;Automaticky generovaný popis">
            <a:extLst>
              <a:ext uri="{FF2B5EF4-FFF2-40B4-BE49-F238E27FC236}">
                <a16:creationId xmlns:a16="http://schemas.microsoft.com/office/drawing/2014/main" id="{E49251D0-3E61-613F-A6AC-81EBD1737E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6" y="3795104"/>
            <a:ext cx="4119665" cy="2162824"/>
          </a:xfrm>
          <a:prstGeom prst="rect">
            <a:avLst/>
          </a:prstGeom>
        </p:spPr>
      </p:pic>
      <p:pic>
        <p:nvPicPr>
          <p:cNvPr id="22" name="Obrázok 21" descr="Obrázok, na ktorom je text, hmyz, bezstavovec&#10;&#10;Automaticky generovaný popis">
            <a:extLst>
              <a:ext uri="{FF2B5EF4-FFF2-40B4-BE49-F238E27FC236}">
                <a16:creationId xmlns:a16="http://schemas.microsoft.com/office/drawing/2014/main" id="{4DC4AA94-2C22-550C-5927-A812A3C24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58" y="3795104"/>
            <a:ext cx="2159889" cy="2159889"/>
          </a:xfrm>
          <a:prstGeom prst="rect">
            <a:avLst/>
          </a:prstGeom>
        </p:spPr>
      </p:pic>
      <p:pic>
        <p:nvPicPr>
          <p:cNvPr id="8" name="Obrázok 7" descr="Obrázok, na ktorom je čierny, temnota&#10;&#10;Automaticky generovaný popis">
            <a:extLst>
              <a:ext uri="{FF2B5EF4-FFF2-40B4-BE49-F238E27FC236}">
                <a16:creationId xmlns:a16="http://schemas.microsoft.com/office/drawing/2014/main" id="{50C77154-1D2B-BE84-0AA9-792D1399D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9384240" y="2172424"/>
            <a:ext cx="1076325" cy="1038225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5B54C724-9808-BC56-11E1-3A0271D19058}"/>
              </a:ext>
            </a:extLst>
          </p:cNvPr>
          <p:cNvSpPr txBox="1"/>
          <p:nvPr/>
        </p:nvSpPr>
        <p:spPr>
          <a:xfrm>
            <a:off x="444500" y="6220602"/>
            <a:ext cx="604841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k-SK" sz="20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Prvý oficiálny nález sršňa ázijského na Slovensku!</a:t>
            </a:r>
            <a:endParaRPr lang="sk-SK" b="1" dirty="0">
              <a:solidFill>
                <a:srgbClr val="0E8240"/>
              </a:solidFill>
              <a:latin typeface="Avenir Next LT Pro Demi" panose="020B07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54651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8EA5511F-965B-F91E-9B76-A1CBAFD477F2}"/>
              </a:ext>
            </a:extLst>
          </p:cNvPr>
          <p:cNvSpPr/>
          <p:nvPr/>
        </p:nvSpPr>
        <p:spPr>
          <a:xfrm>
            <a:off x="449747" y="1403936"/>
            <a:ext cx="2546531" cy="2165425"/>
          </a:xfrm>
          <a:prstGeom prst="roundRect">
            <a:avLst>
              <a:gd name="adj" fmla="val 9204"/>
            </a:avLst>
          </a:prstGeom>
          <a:solidFill>
            <a:srgbClr val="FFD51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27A9EF9B-5BC9-2059-0BD6-68FC915B4E74}"/>
              </a:ext>
            </a:extLst>
          </p:cNvPr>
          <p:cNvSpPr/>
          <p:nvPr/>
        </p:nvSpPr>
        <p:spPr>
          <a:xfrm>
            <a:off x="3431117" y="1403937"/>
            <a:ext cx="7962900" cy="2165424"/>
          </a:xfrm>
          <a:prstGeom prst="roundRect">
            <a:avLst>
              <a:gd name="adj" fmla="val 9204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202A107-9285-3FA3-DA1A-99B971185162}"/>
              </a:ext>
            </a:extLst>
          </p:cNvPr>
          <p:cNvSpPr txBox="1"/>
          <p:nvPr/>
        </p:nvSpPr>
        <p:spPr>
          <a:xfrm>
            <a:off x="444500" y="454522"/>
            <a:ext cx="1137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03. Edukatívna kampaň pre verejnosť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D1C99E80-60EB-E3CC-40DC-C11BF8D27F60}"/>
              </a:ext>
            </a:extLst>
          </p:cNvPr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FC81C7E-EAE8-B338-651E-0D71C0B448BA}"/>
              </a:ext>
            </a:extLst>
          </p:cNvPr>
          <p:cNvSpPr txBox="1"/>
          <p:nvPr/>
        </p:nvSpPr>
        <p:spPr>
          <a:xfrm>
            <a:off x="444500" y="1671040"/>
            <a:ext cx="25387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Google, FB, IG</a:t>
            </a:r>
          </a:p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Dokumentárny film</a:t>
            </a:r>
          </a:p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Články v médiách</a:t>
            </a:r>
          </a:p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Infografika</a:t>
            </a:r>
          </a:p>
          <a:p>
            <a:pPr algn="ctr"/>
            <a:r>
              <a:rPr lang="sk-SK" sz="2000" b="1" dirty="0">
                <a:latin typeface="Avenir Next LT Pro Demi" panose="020B0704020202020204" pitchFamily="34" charset="-18"/>
              </a:rPr>
              <a:t>a ďalšie...</a:t>
            </a:r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A3C70CD0-EDB0-46CE-AEA8-EDD7388CEE59}"/>
              </a:ext>
            </a:extLst>
          </p:cNvPr>
          <p:cNvGraphicFramePr>
            <a:graphicFrameLocks noGrp="1"/>
          </p:cNvGraphicFramePr>
          <p:nvPr/>
        </p:nvGraphicFramePr>
        <p:xfrm>
          <a:off x="3697356" y="1880348"/>
          <a:ext cx="7499562" cy="1663700"/>
        </p:xfrm>
        <a:graphic>
          <a:graphicData uri="http://schemas.openxmlformats.org/drawingml/2006/table">
            <a:tbl>
              <a:tblPr/>
              <a:tblGrid>
                <a:gridCol w="3949538">
                  <a:extLst>
                    <a:ext uri="{9D8B030D-6E8A-4147-A177-3AD203B41FA5}">
                      <a16:colId xmlns:a16="http://schemas.microsoft.com/office/drawing/2014/main" val="114384684"/>
                    </a:ext>
                  </a:extLst>
                </a:gridCol>
                <a:gridCol w="1138527">
                  <a:extLst>
                    <a:ext uri="{9D8B030D-6E8A-4147-A177-3AD203B41FA5}">
                      <a16:colId xmlns:a16="http://schemas.microsoft.com/office/drawing/2014/main" val="1883458863"/>
                    </a:ext>
                  </a:extLst>
                </a:gridCol>
                <a:gridCol w="2411497">
                  <a:extLst>
                    <a:ext uri="{9D8B030D-6E8A-4147-A177-3AD203B41FA5}">
                      <a16:colId xmlns:a16="http://schemas.microsoft.com/office/drawing/2014/main" val="20038236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dirty="0">
                          <a:effectLst/>
                          <a:latin typeface="Avenir Next LT Pro" panose="020B0504020202020204" pitchFamily="34" charset="-18"/>
                        </a:rPr>
                        <a:t>Edukatívna kampaň (Google, FB, IG)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k-SK" sz="1600" dirty="0">
                          <a:effectLst/>
                          <a:latin typeface="Avenir Next LT Pro" panose="020B0504020202020204" pitchFamily="34" charset="-18"/>
                        </a:rPr>
                        <a:t>2,7 mil. +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k-SK" sz="1600" dirty="0">
                          <a:effectLst/>
                          <a:latin typeface="Avenir Next LT Pro" panose="020B0504020202020204" pitchFamily="34" charset="-18"/>
                        </a:rPr>
                        <a:t>oslovených užívateľov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049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sk-SK" sz="1600" dirty="0">
                          <a:effectLst/>
                          <a:latin typeface="Avenir Next LT Pro" panose="020B0504020202020204" pitchFamily="34" charset="-18"/>
                        </a:rPr>
                        <a:t>Podstránka Ekofondu SPP – sršeň ázijský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k-SK" sz="1600" dirty="0">
                          <a:effectLst/>
                          <a:latin typeface="Avenir Next LT Pro" panose="020B0504020202020204" pitchFamily="34" charset="-18"/>
                        </a:rPr>
                        <a:t>18 000 +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k-SK" sz="1600" dirty="0">
                          <a:effectLst/>
                          <a:latin typeface="Avenir Next LT Pro" panose="020B0504020202020204" pitchFamily="34" charset="-18"/>
                        </a:rPr>
                        <a:t>návštev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18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sk-SK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  <a:ea typeface="+mn-ea"/>
                          <a:cs typeface="+mn-cs"/>
                        </a:rPr>
                        <a:t>Dokumentárny film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sk-SK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  <a:ea typeface="+mn-ea"/>
                          <a:cs typeface="+mn-cs"/>
                        </a:rPr>
                        <a:t>6 500 +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sk-SK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  <a:ea typeface="+mn-ea"/>
                          <a:cs typeface="+mn-cs"/>
                        </a:rPr>
                        <a:t>videní na YouTube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3234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sk-SK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  <a:ea typeface="+mn-ea"/>
                          <a:cs typeface="+mn-cs"/>
                        </a:rPr>
                        <a:t>Články v médiách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sk-SK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  <a:ea typeface="+mn-ea"/>
                          <a:cs typeface="+mn-cs"/>
                        </a:rPr>
                        <a:t>1,2 mil. +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sk-SK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  <a:ea typeface="+mn-ea"/>
                          <a:cs typeface="+mn-cs"/>
                        </a:rPr>
                        <a:t>potenciálnych čitateľov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574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sk-SK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  <a:ea typeface="+mn-ea"/>
                          <a:cs typeface="+mn-cs"/>
                        </a:rPr>
                        <a:t>Tlač. správa, infografika, newsletter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sk-SK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  <a:ea typeface="+mn-ea"/>
                          <a:cs typeface="+mn-cs"/>
                        </a:rPr>
                        <a:t>2 700 +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sk-SK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-18"/>
                          <a:ea typeface="+mn-ea"/>
                          <a:cs typeface="+mn-cs"/>
                        </a:rPr>
                        <a:t>oslovených samospráv</a:t>
                      </a:r>
                    </a:p>
                  </a:txBody>
                  <a:tcPr marT="44450" marB="4445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403093"/>
                  </a:ext>
                </a:extLst>
              </a:tr>
            </a:tbl>
          </a:graphicData>
        </a:graphic>
      </p:graphicFrame>
      <p:sp>
        <p:nvSpPr>
          <p:cNvPr id="7" name="BlokTextu 6">
            <a:extLst>
              <a:ext uri="{FF2B5EF4-FFF2-40B4-BE49-F238E27FC236}">
                <a16:creationId xmlns:a16="http://schemas.microsoft.com/office/drawing/2014/main" id="{45881BAC-6D84-B1FC-2707-28D34C7D0E92}"/>
              </a:ext>
            </a:extLst>
          </p:cNvPr>
          <p:cNvSpPr txBox="1"/>
          <p:nvPr/>
        </p:nvSpPr>
        <p:spPr>
          <a:xfrm>
            <a:off x="4364565" y="14503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i="0" dirty="0">
                <a:effectLst/>
                <a:latin typeface="Avenir Next LT Pro Demi" panose="020B0704020202020204" pitchFamily="34" charset="-18"/>
              </a:rPr>
              <a:t>2 mesačná </a:t>
            </a:r>
            <a:r>
              <a:rPr lang="sk-SK" i="0" dirty="0" err="1">
                <a:effectLst/>
                <a:latin typeface="Avenir Next LT Pro Demi" panose="020B0704020202020204" pitchFamily="34" charset="-18"/>
              </a:rPr>
              <a:t>edukatívna</a:t>
            </a:r>
            <a:r>
              <a:rPr lang="sk-SK" i="0" dirty="0">
                <a:effectLst/>
                <a:latin typeface="Avenir Next LT Pro Demi" panose="020B0704020202020204" pitchFamily="34" charset="-18"/>
              </a:rPr>
              <a:t> kampaň v číslach k 11.11.2024</a:t>
            </a:r>
          </a:p>
        </p:txBody>
      </p:sp>
      <p:pic>
        <p:nvPicPr>
          <p:cNvPr id="4" name="Picture 2" descr="Obrázok, na ktorom je text, hmyz, článkonožec, škodca&#10;&#10;Automaticky generovaný popis">
            <a:extLst>
              <a:ext uri="{FF2B5EF4-FFF2-40B4-BE49-F238E27FC236}">
                <a16:creationId xmlns:a16="http://schemas.microsoft.com/office/drawing/2014/main" id="{D0FCE2DF-ADFD-D4AF-F94E-DACD389C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64" y="3937149"/>
            <a:ext cx="141887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Obrázok, na ktorom je text, bezstavovec, hmyz, článkonožec&#10;&#10;Automaticky generovaný popis">
            <a:extLst>
              <a:ext uri="{FF2B5EF4-FFF2-40B4-BE49-F238E27FC236}">
                <a16:creationId xmlns:a16="http://schemas.microsoft.com/office/drawing/2014/main" id="{1023AAA8-2868-1994-77E2-1C1183DC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3" y="3937149"/>
            <a:ext cx="141806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Obrázok, na ktorom je text, snímka obrazovky, webová lokalita, webová stránka&#10;&#10;Automaticky generovaný popis">
            <a:extLst>
              <a:ext uri="{FF2B5EF4-FFF2-40B4-BE49-F238E27FC236}">
                <a16:creationId xmlns:a16="http://schemas.microsoft.com/office/drawing/2014/main" id="{9320E448-D2A9-FEF8-197C-0811D2E5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398" y="3937149"/>
            <a:ext cx="4419594" cy="20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5B5E0DB3-A931-5D4C-ED2A-2518606210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76" t="24366" r="35539" b="15058"/>
          <a:stretch/>
        </p:blipFill>
        <p:spPr>
          <a:xfrm>
            <a:off x="7105444" y="3937149"/>
            <a:ext cx="4804119" cy="28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94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F0929823-FDCC-5A2A-10BC-953495462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973" y="323983"/>
            <a:ext cx="1830089" cy="2785985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FEFCCED0-13A3-0BD1-92A9-D0DBE366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5"/>
          <a:stretch/>
        </p:blipFill>
        <p:spPr>
          <a:xfrm>
            <a:off x="4318610" y="1369480"/>
            <a:ext cx="3001306" cy="2379273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22453783-9FA9-4C5D-9625-468627B22DCC}"/>
              </a:ext>
            </a:extLst>
          </p:cNvPr>
          <p:cNvSpPr txBox="1"/>
          <p:nvPr/>
        </p:nvSpPr>
        <p:spPr>
          <a:xfrm>
            <a:off x="444500" y="454522"/>
            <a:ext cx="1144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03. Edukatívna kampaň - výstupy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7560B48-D79A-0B16-B7F5-440A34905094}"/>
              </a:ext>
            </a:extLst>
          </p:cNvPr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 descr="Obrázok, na ktorom je čierny, temnota&#10;&#10;Automaticky generovaný popis">
            <a:extLst>
              <a:ext uri="{FF2B5EF4-FFF2-40B4-BE49-F238E27FC236}">
                <a16:creationId xmlns:a16="http://schemas.microsoft.com/office/drawing/2014/main" id="{42FFEA12-3F64-301F-573B-ABDCA3E58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0" y="6533765"/>
            <a:ext cx="1111002" cy="173360"/>
          </a:xfrm>
          <a:prstGeom prst="rect">
            <a:avLst/>
          </a:prstGeo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0057BF73-384A-D994-F170-0DEEEC0318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3"/>
          <a:stretch/>
        </p:blipFill>
        <p:spPr>
          <a:xfrm rot="269397">
            <a:off x="5781577" y="3923388"/>
            <a:ext cx="2196770" cy="2520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74AC0F6-0C34-54F3-DC58-A7624D024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865" y="1180896"/>
            <a:ext cx="1777125" cy="2704830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C1E39D46-11B0-0B63-CFB1-3577A2BB9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8717">
            <a:off x="7567986" y="1073844"/>
            <a:ext cx="1920734" cy="2768118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323C12E1-212D-FA20-9AAB-F159C63F4D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01"/>
          <a:stretch/>
        </p:blipFill>
        <p:spPr>
          <a:xfrm rot="21439720">
            <a:off x="43899" y="4001412"/>
            <a:ext cx="1935496" cy="2520000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A8F92CE2-703C-F6FF-D488-6DC56A273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470">
            <a:off x="2530585" y="1198819"/>
            <a:ext cx="1785941" cy="2805913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5C54DFC5-6DA4-5AA7-4B2E-BB0D805026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4090" y="4116806"/>
            <a:ext cx="1630588" cy="2520000"/>
          </a:xfrm>
          <a:prstGeom prst="rect">
            <a:avLst/>
          </a:prstGeo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014EB5FB-5E64-B2F0-C13F-1223D9F3C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5"/>
          <a:stretch/>
        </p:blipFill>
        <p:spPr>
          <a:xfrm rot="21357466">
            <a:off x="3972446" y="4127809"/>
            <a:ext cx="1904978" cy="2520000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E252C5AC-1BE2-9F79-AE02-2370FD1E82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7285" y="3163014"/>
            <a:ext cx="2221476" cy="3159434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6F25B2D4-7774-CB31-EB25-FDAAC2EEFB7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697" r="32930"/>
          <a:stretch/>
        </p:blipFill>
        <p:spPr>
          <a:xfrm rot="21349205">
            <a:off x="7712473" y="4025186"/>
            <a:ext cx="1777694" cy="24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1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51" y="1220165"/>
            <a:ext cx="7603788" cy="4940482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5684015" y="6142700"/>
            <a:ext cx="27693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0" i="0" dirty="0">
                <a:effectLst/>
                <a:latin typeface="Avenir Next LT Pro" panose="020B0504020202020204" pitchFamily="34" charset="-18"/>
              </a:rPr>
              <a:t>Zdroj: Jean-Louis </a:t>
            </a:r>
            <a:r>
              <a:rPr lang="sk-SK" sz="1100" b="0" i="0" dirty="0" err="1">
                <a:effectLst/>
                <a:latin typeface="Avenir Next LT Pro" panose="020B0504020202020204" pitchFamily="34" charset="-18"/>
              </a:rPr>
              <a:t>Lovisa</a:t>
            </a:r>
            <a:r>
              <a:rPr lang="sk-SK" sz="1100" b="0" i="0" dirty="0">
                <a:effectLst/>
                <a:latin typeface="Avenir Next LT Pro" panose="020B0504020202020204" pitchFamily="34" charset="-18"/>
              </a:rPr>
              <a:t>. INSECTS-NET.</a:t>
            </a:r>
            <a:endParaRPr lang="sk-SK" sz="1100" dirty="0">
              <a:latin typeface="Avenir Next LT Pro" panose="020B0504020202020204" pitchFamily="34" charset="-18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544749" y="308607"/>
            <a:ext cx="1108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Čím útočí sršeň </a:t>
            </a:r>
            <a:r>
              <a:rPr lang="sk-SK" sz="3600" spc="100" dirty="0" err="1">
                <a:solidFill>
                  <a:srgbClr val="0E8240"/>
                </a:solidFill>
                <a:latin typeface="Avenir Next LT Pro Demi" panose="020B0704020202020204" pitchFamily="34" charset="-18"/>
              </a:rPr>
              <a:t>Vespa</a:t>
            </a:r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 </a:t>
            </a:r>
            <a:r>
              <a:rPr lang="sk-SK" sz="3600" spc="100" dirty="0" err="1">
                <a:solidFill>
                  <a:srgbClr val="0E8240"/>
                </a:solidFill>
                <a:latin typeface="Avenir Next LT Pro Demi" panose="020B0704020202020204" pitchFamily="34" charset="-18"/>
              </a:rPr>
              <a:t>velutina</a:t>
            </a:r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 na svoju korisť?</a:t>
            </a:r>
          </a:p>
        </p:txBody>
      </p:sp>
      <p:sp>
        <p:nvSpPr>
          <p:cNvPr id="9" name="Zástupný objekt pre obsah 10"/>
          <p:cNvSpPr txBox="1"/>
          <p:nvPr/>
        </p:nvSpPr>
        <p:spPr>
          <a:xfrm>
            <a:off x="8453336" y="1220165"/>
            <a:ext cx="3449630" cy="4940482"/>
          </a:xfrm>
          <a:prstGeom prst="roundRect">
            <a:avLst>
              <a:gd name="adj" fmla="val 9204"/>
            </a:avLst>
          </a:prstGeom>
          <a:solidFill>
            <a:schemeClr val="bg1">
              <a:alpha val="50196"/>
            </a:schemeClr>
          </a:solidFill>
          <a:ln w="19050" cap="flat" cmpd="sng" algn="ctr">
            <a:solidFill>
              <a:srgbClr val="0E824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800" b="1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Čeľuste</a:t>
            </a:r>
            <a:r>
              <a:rPr lang="sk-SK" sz="18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 sú prispôsobené na hryzenie koristi. Sú schopné prehrýzť konáre kríkov na rozširovanie hniezda.  </a:t>
            </a:r>
          </a:p>
          <a:p>
            <a:r>
              <a:rPr lang="sk-SK" sz="1800" b="1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Na nohách majú drápky, ktorými sa zachytia o korisť</a:t>
            </a:r>
            <a:r>
              <a:rPr lang="sk-SK" sz="18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.</a:t>
            </a:r>
          </a:p>
          <a:p>
            <a:r>
              <a:rPr lang="sk-SK" sz="1800" b="1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Žihadlo</a:t>
            </a:r>
            <a:r>
              <a:rPr lang="sk-SK" sz="18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 je 4 mm dlhé ako ostrá ihla.</a:t>
            </a:r>
          </a:p>
          <a:p>
            <a:pPr marL="0" indent="0">
              <a:buNone/>
            </a:pPr>
            <a:endParaRPr lang="sk-SK" sz="2000" dirty="0">
              <a:solidFill>
                <a:schemeClr val="tx1"/>
              </a:solidFill>
              <a:latin typeface="Avenir Next LT Pro Light" panose="020B0304020202020204" pitchFamily="34" charset="-18"/>
            </a:endParaRPr>
          </a:p>
          <a:p>
            <a:pPr marL="0" indent="0">
              <a:buNone/>
            </a:pPr>
            <a:endParaRPr lang="sk-SK" sz="2000" dirty="0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  <p:sp>
        <p:nvSpPr>
          <p:cNvPr id="11" name="Obdĺžnik 10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0852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148E8-EB87-4B64-3F51-488C0C945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69EE7C30-8865-7E3F-6BEE-63A77325484C}"/>
              </a:ext>
            </a:extLst>
          </p:cNvPr>
          <p:cNvSpPr txBox="1"/>
          <p:nvPr/>
        </p:nvSpPr>
        <p:spPr>
          <a:xfrm>
            <a:off x="444500" y="454522"/>
            <a:ext cx="1144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Propagácia témy cez TV show a TV relácie 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99A55AB4-76EB-9B0B-7673-92D176E84B33}"/>
              </a:ext>
            </a:extLst>
          </p:cNvPr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786EEF21-2B06-2CC0-6285-6AF1995C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27" r="34023" b="7751"/>
          <a:stretch/>
        </p:blipFill>
        <p:spPr>
          <a:xfrm>
            <a:off x="192506" y="1251285"/>
            <a:ext cx="4499811" cy="260193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77204C3-20E2-A114-7B7D-FCFA97DD5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89" y="1251285"/>
            <a:ext cx="3405605" cy="449856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1913224C-4F9B-B467-BAC8-DA42264CE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14" y="3625516"/>
            <a:ext cx="5073777" cy="28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80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17" y="3701828"/>
            <a:ext cx="3437744" cy="2291562"/>
          </a:xfrm>
          <a:prstGeom prst="rect">
            <a:avLst/>
          </a:prstGeom>
        </p:spPr>
      </p:pic>
      <p:sp>
        <p:nvSpPr>
          <p:cNvPr id="10" name="Obdĺžnik: zaoblené rohy 9"/>
          <p:cNvSpPr/>
          <p:nvPr/>
        </p:nvSpPr>
        <p:spPr>
          <a:xfrm>
            <a:off x="6820675" y="1329857"/>
            <a:ext cx="4339008" cy="3320971"/>
          </a:xfrm>
          <a:prstGeom prst="roundRect">
            <a:avLst>
              <a:gd name="adj" fmla="val 4982"/>
            </a:avLst>
          </a:prstGeom>
          <a:solidFill>
            <a:srgbClr val="FFE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6913179" y="1472839"/>
            <a:ext cx="4168822" cy="3005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80 % hniezd sa nachádza v mestách a obciach. Predstavuje riziko pre obyvateľov (bodnutia, alergie).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Môže dôjsť k narušeniu miestnej</a:t>
            </a:r>
          </a:p>
          <a:p>
            <a:pPr>
              <a:lnSpc>
                <a:spcPct val="150000"/>
              </a:lnSpc>
            </a:pPr>
            <a:r>
              <a:rPr lang="sk-SK" sz="1600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      ekologickej rovnováhy: 1 kolónia = 12kg hmyzu.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Je vysoko invázny a prispôsobivý.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Zdržiava sa v blízkosti ľudských obydlí.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658757" y="1469639"/>
            <a:ext cx="5249917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Samospráva je kľúčová pri manažmente inváznych druhov.</a:t>
            </a:r>
          </a:p>
          <a:p>
            <a:endParaRPr lang="sk-SK" sz="2000" b="1" kern="100" dirty="0">
              <a:latin typeface="Avenir Next LT Pro Light" panose="020B0304020202020204" pitchFamily="34" charset="-18"/>
              <a:cs typeface="Times New Roman" panose="02020603050405020304" pitchFamily="18" charset="0"/>
            </a:endParaRPr>
          </a:p>
          <a:p>
            <a:r>
              <a:rPr lang="it-IT" sz="2000" b="1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Potrebujeme pripravené a informované komunity</a:t>
            </a:r>
            <a:r>
              <a:rPr lang="sk-SK" sz="2000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.</a:t>
            </a:r>
          </a:p>
          <a:p>
            <a:endParaRPr lang="sk-SK" dirty="0"/>
          </a:p>
        </p:txBody>
      </p:sp>
      <p:sp>
        <p:nvSpPr>
          <p:cNvPr id="9" name="Obdĺžnik: zaoblené rohy 8"/>
          <p:cNvSpPr/>
          <p:nvPr/>
        </p:nvSpPr>
        <p:spPr>
          <a:xfrm>
            <a:off x="488949" y="1329857"/>
            <a:ext cx="5419725" cy="2177971"/>
          </a:xfrm>
          <a:prstGeom prst="roundRect">
            <a:avLst>
              <a:gd name="adj" fmla="val 4982"/>
            </a:avLst>
          </a:prstGeom>
          <a:noFill/>
          <a:ln w="19050">
            <a:solidFill>
              <a:srgbClr val="0E8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 descr="Obrázok, na ktorom je čierny, temnota&#10;&#10;Automaticky generovaný popi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2381">
            <a:off x="5742374" y="1713025"/>
            <a:ext cx="1244600" cy="1244600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44499" y="454522"/>
            <a:ext cx="1092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Riziká pre obce a mestá</a:t>
            </a:r>
            <a:endParaRPr lang="sk-SK" sz="3600" spc="100" dirty="0">
              <a:solidFill>
                <a:srgbClr val="0E8240"/>
              </a:solidFill>
              <a:latin typeface="Avenir Next LT Pro Demi" panose="020B0704020202020204" pitchFamily="34" charset="-18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44499" y="1241463"/>
            <a:ext cx="94268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kern="100" dirty="0">
                <a:effectLst/>
                <a:latin typeface="Avenir Next LT Pro Light" panose="020B0304020202020204" pitchFamily="34" charset="-18"/>
                <a:ea typeface="Calibri" panose="020F0502020204030204" charset="0"/>
                <a:cs typeface="Times New Roman" panose="02020603050405020304" pitchFamily="18" charset="0"/>
              </a:rPr>
              <a:t>Skúsenosti z krajín, kde situáciu podcenili a sršeň ázijský je tu premnožený:</a:t>
            </a:r>
          </a:p>
          <a:p>
            <a:endParaRPr lang="sk-SK" sz="2000" kern="100" dirty="0">
              <a:latin typeface="Avenir Next LT Pro Light" panose="020B0304020202020204" pitchFamily="34" charset="-18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kern="100" dirty="0">
                <a:effectLst/>
                <a:latin typeface="Avenir Next LT Pro Light" panose="020B0304020202020204" pitchFamily="34" charset="-18"/>
                <a:ea typeface="Calibri" panose="020F0502020204030204" charset="0"/>
                <a:cs typeface="Times New Roman" panose="02020603050405020304" pitchFamily="18" charset="0"/>
              </a:rPr>
              <a:t>vysoké náklady,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kern="100" dirty="0">
                <a:effectLst/>
                <a:latin typeface="Avenir Next LT Pro Light" panose="020B0304020202020204" pitchFamily="34" charset="-18"/>
                <a:ea typeface="Calibri" panose="020F0502020204030204" charset="0"/>
                <a:cs typeface="Times New Roman" panose="02020603050405020304" pitchFamily="18" charset="0"/>
              </a:rPr>
              <a:t>zvyšuje </a:t>
            </a:r>
            <a:r>
              <a:rPr lang="pl-PL" sz="2000" kern="100" dirty="0">
                <a:effectLst/>
                <a:latin typeface="Avenir Next LT Pro Light" panose="020B0304020202020204" pitchFamily="34" charset="-18"/>
                <a:ea typeface="Calibri" panose="020F0502020204030204" charset="0"/>
                <a:cs typeface="Times New Roman" panose="02020603050405020304" pitchFamily="18" charset="0"/>
              </a:rPr>
              <a:t>psychologický stres a obavy </a:t>
            </a:r>
            <a:r>
              <a:rPr lang="sk-SK" sz="2000" kern="100" dirty="0">
                <a:effectLst/>
                <a:latin typeface="Avenir Next LT Pro Light" panose="020B0304020202020204" pitchFamily="34" charset="-18"/>
                <a:ea typeface="Calibri" panose="020F0502020204030204" charset="0"/>
                <a:cs typeface="Times New Roman" panose="02020603050405020304" pitchFamily="18" charset="0"/>
              </a:rPr>
              <a:t>občanov,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kern="100" dirty="0">
                <a:latin typeface="Avenir Next LT Pro Light" panose="020B0304020202020204" pitchFamily="34" charset="-18"/>
                <a:ea typeface="Calibri" panose="020F0502020204030204" charset="0"/>
                <a:cs typeface="Times New Roman" panose="02020603050405020304" pitchFamily="18" charset="0"/>
              </a:rPr>
              <a:t>znižuje ochotu občanov </a:t>
            </a:r>
            <a:r>
              <a:rPr lang="sk-SK" sz="2000" kern="100" dirty="0">
                <a:effectLst/>
                <a:latin typeface="Avenir Next LT Pro Light" panose="020B0304020202020204" pitchFamily="34" charset="-18"/>
                <a:ea typeface="Calibri" panose="020F0502020204030204" charset="0"/>
                <a:cs typeface="Times New Roman" panose="02020603050405020304" pitchFamily="18" charset="0"/>
              </a:rPr>
              <a:t>rozvíjať ekonomické aktivity v odvetví </a:t>
            </a:r>
            <a:r>
              <a:rPr lang="sk-SK" sz="2000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včelárstva, ovocinárstva a vinárstva (FR)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znižuje cenu nehnuteľností (Švajčiarsko),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kern="100" dirty="0">
                <a:latin typeface="Avenir Next LT Pro Light" panose="020B0304020202020204" pitchFamily="34" charset="-18"/>
                <a:cs typeface="Times New Roman" panose="02020603050405020304" pitchFamily="18" charset="0"/>
              </a:rPr>
              <a:t>zvyšuje náklady na zdravotnú starostlivosť a potrebu rýchleho zásahu v prípade bodnutí sršňami (najmä starší ľudia a ľudia so zdravotnými a psychickými problémami).</a:t>
            </a:r>
          </a:p>
          <a:p>
            <a:pPr lvl="1"/>
            <a:endParaRPr lang="sk-SK" sz="2400" kern="100" dirty="0">
              <a:latin typeface="Avenir Next LT Pro Light" panose="020B0304020202020204" pitchFamily="34" charset="-18"/>
              <a:cs typeface="Times New Roman" panose="02020603050405020304" pitchFamily="18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569171" y="5416482"/>
            <a:ext cx="10679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 kern="100" dirty="0">
                <a:latin typeface="Avenir Next LT Pro Light" panose="020B0304020202020204" pitchFamily="34" charset="-18"/>
                <a:ea typeface="Calibri" panose="020F0502020204030204" charset="0"/>
                <a:cs typeface="Times New Roman" panose="02020603050405020304" pitchFamily="18" charset="0"/>
              </a:rPr>
              <a:t>Potrebná je prevencia a monitorovanie zapojením občanov a odborníkov.</a:t>
            </a:r>
            <a:endParaRPr lang="sk-SK" sz="2000" b="1" dirty="0"/>
          </a:p>
        </p:txBody>
      </p:sp>
      <p:pic>
        <p:nvPicPr>
          <p:cNvPr id="3" name="Obrázok 2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041" y="0"/>
            <a:ext cx="1701350" cy="1134101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44499" y="454522"/>
            <a:ext cx="1092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 Úloha samosprávy</a:t>
            </a:r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: zaoblené rohy 5"/>
          <p:cNvSpPr/>
          <p:nvPr/>
        </p:nvSpPr>
        <p:spPr>
          <a:xfrm>
            <a:off x="600074" y="1505605"/>
            <a:ext cx="5264697" cy="2530365"/>
          </a:xfrm>
          <a:prstGeom prst="roundRect">
            <a:avLst>
              <a:gd name="adj" fmla="val 4982"/>
            </a:avLst>
          </a:prstGeom>
          <a:noFill/>
          <a:ln w="19050">
            <a:solidFill>
              <a:srgbClr val="0E8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766760" y="1809880"/>
            <a:ext cx="48615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noProof="0" dirty="0">
                <a:latin typeface="Avenir Next LT Pro Light" panose="020B0304020202020204" pitchFamily="34" charset="-18"/>
              </a:rPr>
              <a:t>Komunikácia s občanmi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noProof="0" dirty="0">
                <a:latin typeface="Avenir Next LT Pro Light" panose="020B0304020202020204" pitchFamily="34" charset="-18"/>
              </a:rPr>
              <a:t>Verejná informovanosť a vzdelávanie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noProof="0" dirty="0">
                <a:latin typeface="Avenir Next LT Pro Light" panose="020B0304020202020204" pitchFamily="34" charset="-18"/>
              </a:rPr>
              <a:t>Monitorovanie a včasná detekcia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noProof="0" dirty="0">
                <a:latin typeface="Avenir Next LT Pro Light" panose="020B0304020202020204" pitchFamily="34" charset="-18"/>
              </a:rPr>
              <a:t>Rýchla reakcia na hlásenia výskytu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noProof="0" dirty="0">
                <a:latin typeface="Avenir Next LT Pro Light" panose="020B0304020202020204" pitchFamily="34" charset="-18"/>
              </a:rPr>
              <a:t>Koordinácia s odborníkmi, štátnou správou a dotknutými občanmi</a:t>
            </a:r>
          </a:p>
        </p:txBody>
      </p:sp>
      <p:pic>
        <p:nvPicPr>
          <p:cNvPr id="3" name="Obrázok 2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041" y="0"/>
            <a:ext cx="1701350" cy="1134101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: zaoblené rohy 8"/>
          <p:cNvSpPr/>
          <p:nvPr/>
        </p:nvSpPr>
        <p:spPr>
          <a:xfrm>
            <a:off x="6454163" y="3193181"/>
            <a:ext cx="4918687" cy="1134101"/>
          </a:xfrm>
          <a:prstGeom prst="roundRect">
            <a:avLst>
              <a:gd name="adj" fmla="val 4982"/>
            </a:avLst>
          </a:prstGeom>
          <a:solidFill>
            <a:srgbClr val="FFE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444499" y="454522"/>
            <a:ext cx="1092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 Komunikácia s občanmi</a:t>
            </a:r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BlokTextu 15"/>
          <p:cNvSpPr txBox="1"/>
          <p:nvPr/>
        </p:nvSpPr>
        <p:spPr>
          <a:xfrm>
            <a:off x="6648449" y="3313110"/>
            <a:ext cx="4523399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>
                <a:latin typeface="Avenir Next LT Pro Light" panose="020B0304020202020204" pitchFamily="34" charset="-18"/>
              </a:rPr>
              <a:t>Užitočné informácie nájdete na:</a:t>
            </a:r>
            <a:endParaRPr lang="sk-SK" sz="1600" b="1" dirty="0">
              <a:latin typeface="Avenir Next LT Pro Light" panose="020B0304020202020204" pitchFamily="34" charset="-18"/>
            </a:endParaRPr>
          </a:p>
          <a:p>
            <a:pPr>
              <a:lnSpc>
                <a:spcPct val="150000"/>
              </a:lnSpc>
            </a:pPr>
            <a:r>
              <a:rPr lang="en-US" altLang="en-US" sz="1600" dirty="0">
                <a:latin typeface="Avenir Next LT Pro Light" panose="020B0304020202020204" pitchFamily="34" charset="-18"/>
              </a:rPr>
              <a:t>https://www.ekofondspp.sk/srsen.html</a:t>
            </a:r>
            <a:r>
              <a:rPr lang="sk-SK" altLang="en-US" sz="1600" dirty="0">
                <a:latin typeface="Avenir Next LT Pro Light" panose="020B0304020202020204" pitchFamily="34" charset="-18"/>
              </a:rPr>
              <a:t> </a:t>
            </a:r>
          </a:p>
        </p:txBody>
      </p:sp>
      <p:sp>
        <p:nvSpPr>
          <p:cNvPr id="6" name="Obdĺžnik: zaoblené rohy 5"/>
          <p:cNvSpPr/>
          <p:nvPr/>
        </p:nvSpPr>
        <p:spPr>
          <a:xfrm>
            <a:off x="600074" y="1952627"/>
            <a:ext cx="5419725" cy="3119888"/>
          </a:xfrm>
          <a:prstGeom prst="roundRect">
            <a:avLst>
              <a:gd name="adj" fmla="val 4982"/>
            </a:avLst>
          </a:prstGeom>
          <a:noFill/>
          <a:ln w="19050">
            <a:solidFill>
              <a:srgbClr val="0E8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995361" y="2148841"/>
            <a:ext cx="4629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Jednoduché a jasné informácie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Webstránka obce, obecný rozhlas, vývesky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Príklady: plagát „Ako rozoznať sršňa ázijského“.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Ako sa správať a čo robiť/nerobiť, keď zbadám sršňa ázijského alebo hniezdo?</a:t>
            </a:r>
          </a:p>
        </p:txBody>
      </p:sp>
      <p:pic>
        <p:nvPicPr>
          <p:cNvPr id="3" name="Obrázok 2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041" y="0"/>
            <a:ext cx="1701350" cy="1134101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44499" y="454522"/>
            <a:ext cx="1099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Informačný leták</a:t>
            </a:r>
          </a:p>
        </p:txBody>
      </p:sp>
      <p:pic>
        <p:nvPicPr>
          <p:cNvPr id="18" name="Picture 4" descr="Obrázok, na ktorom je čierny, temnota&#10;&#10;Automaticky generovaný pop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1216" flipH="1">
            <a:off x="3897086" y="3409910"/>
            <a:ext cx="2041439" cy="204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ok 20" descr="Obrázok, na ktorom je text, hmyz, škodca, článkonožec&#10;&#10;Obsah vygenerovaný umelou inteligenciou môže byť nesprávny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343">
            <a:off x="7179574" y="1213978"/>
            <a:ext cx="3377167" cy="4640978"/>
          </a:xfrm>
          <a:prstGeom prst="rect">
            <a:avLst/>
          </a:prstGeom>
        </p:spPr>
      </p:pic>
      <p:sp>
        <p:nvSpPr>
          <p:cNvPr id="22" name="TextBox 11"/>
          <p:cNvSpPr txBox="1"/>
          <p:nvPr/>
        </p:nvSpPr>
        <p:spPr>
          <a:xfrm>
            <a:off x="1698761" y="5018483"/>
            <a:ext cx="200962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sk-SK" sz="1200" i="1" dirty="0" err="1">
                <a:latin typeface="Avenir Next LT Pro Light" panose="020B0304020202020204" pitchFamily="34" charset="-18"/>
              </a:rPr>
              <a:t>Nascanujte</a:t>
            </a:r>
            <a:r>
              <a:rPr lang="sk-SK" sz="1200" i="1" dirty="0">
                <a:latin typeface="Avenir Next LT Pro Light" panose="020B0304020202020204" pitchFamily="34" charset="-18"/>
              </a:rPr>
              <a:t> QR kód a </a:t>
            </a:r>
            <a:r>
              <a:rPr lang="sk-SK" sz="1200" b="1" i="1" dirty="0">
                <a:latin typeface="Avenir Next LT Pro Light" panose="020B0304020202020204" pitchFamily="34" charset="-18"/>
              </a:rPr>
              <a:t>stiahnite si </a:t>
            </a:r>
            <a:r>
              <a:rPr lang="sk-SK" sz="1200" i="1" dirty="0">
                <a:latin typeface="Avenir Next LT Pro Light" panose="020B0304020202020204" pitchFamily="34" charset="-18"/>
              </a:rPr>
              <a:t>aj </a:t>
            </a:r>
            <a:r>
              <a:rPr lang="sk-SK" sz="1200" i="1" dirty="0" err="1">
                <a:latin typeface="Avenir Next LT Pro Light" panose="020B0304020202020204" pitchFamily="34" charset="-18"/>
              </a:rPr>
              <a:t>infografiku</a:t>
            </a:r>
            <a:r>
              <a:rPr lang="sk-SK" sz="1200" i="1" dirty="0">
                <a:latin typeface="Avenir Next LT Pro Light" panose="020B0304020202020204" pitchFamily="34" charset="-18"/>
              </a:rPr>
              <a:t> s praktickými informáciami o </a:t>
            </a:r>
            <a:r>
              <a:rPr lang="sk-SK" sz="1200" i="1" dirty="0" err="1">
                <a:latin typeface="Avenir Next LT Pro Light" panose="020B0304020202020204" pitchFamily="34" charset="-18"/>
              </a:rPr>
              <a:t>sršňovi</a:t>
            </a:r>
            <a:r>
              <a:rPr lang="sk-SK" sz="1200" i="1" dirty="0">
                <a:latin typeface="Avenir Next LT Pro Light" panose="020B0304020202020204" pitchFamily="34" charset="-18"/>
              </a:rPr>
              <a:t> ázijskom.</a:t>
            </a:r>
            <a:endParaRPr lang="en-US" dirty="0">
              <a:latin typeface="Avenir Next LT Pro Light" panose="020B0304020202020204" pitchFamily="34" charset="-18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485" y="3566351"/>
            <a:ext cx="1366913" cy="1352255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  <p:sp>
        <p:nvSpPr>
          <p:cNvPr id="5" name="Obdĺžnik: zaoblené rohy 4"/>
          <p:cNvSpPr/>
          <p:nvPr/>
        </p:nvSpPr>
        <p:spPr>
          <a:xfrm>
            <a:off x="600074" y="1828800"/>
            <a:ext cx="6384050" cy="991401"/>
          </a:xfrm>
          <a:prstGeom prst="roundRect">
            <a:avLst>
              <a:gd name="adj" fmla="val 4982"/>
            </a:avLst>
          </a:prstGeom>
          <a:noFill/>
          <a:ln w="19050">
            <a:solidFill>
              <a:srgbClr val="0E8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670588" y="2141193"/>
            <a:ext cx="6181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Je možné ho vyvesiť na obecnú tabuľu.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44499" y="454522"/>
            <a:ext cx="1092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 Zistite viac a inšpirujte sa príkladmi  </a:t>
            </a:r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: zaoblené rohy 5"/>
          <p:cNvSpPr/>
          <p:nvPr/>
        </p:nvSpPr>
        <p:spPr>
          <a:xfrm>
            <a:off x="600074" y="1828801"/>
            <a:ext cx="6384050" cy="1417948"/>
          </a:xfrm>
          <a:prstGeom prst="roundRect">
            <a:avLst>
              <a:gd name="adj" fmla="val 4982"/>
            </a:avLst>
          </a:prstGeom>
          <a:noFill/>
          <a:ln w="19050">
            <a:solidFill>
              <a:srgbClr val="0E8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Obrázok 2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041" y="0"/>
            <a:ext cx="1701350" cy="1134101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724069" y="1908084"/>
            <a:ext cx="61812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Vytvorte si miestnu a regionálnu spoluprácu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Zaveďte koordináciu medzi obcami a samosprávnymi krajmi.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3"/>
          <a:srcRect l="36789" t="17816" r="37737" b="17471"/>
          <a:stretch>
            <a:fillRect/>
          </a:stretch>
        </p:blipFill>
        <p:spPr>
          <a:xfrm>
            <a:off x="7480887" y="1908084"/>
            <a:ext cx="3105807" cy="4437993"/>
          </a:xfrm>
          <a:prstGeom prst="rect">
            <a:avLst/>
          </a:prstGeom>
        </p:spPr>
      </p:pic>
      <p:sp>
        <p:nvSpPr>
          <p:cNvPr id="12" name="Zástupný objekt pre obsah 2"/>
          <p:cNvSpPr txBox="1"/>
          <p:nvPr/>
        </p:nvSpPr>
        <p:spPr>
          <a:xfrm>
            <a:off x="2599570" y="4931411"/>
            <a:ext cx="1957978" cy="927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Avenir Next LT Pro Light" panose="020B0304020202020204" pitchFamily="34" charset="-18"/>
              </a:rPr>
              <a:t>Stiahnite si </a:t>
            </a:r>
            <a:r>
              <a:rPr lang="sk-SK" sz="1200" dirty="0">
                <a:latin typeface="Avenir Next LT Pro Light" panose="020B0304020202020204" pitchFamily="34" charset="-18"/>
              </a:rPr>
              <a:t>príručku príkladov z postihnutých krajín sršňom ázijským a inšpirujte sa:</a:t>
            </a:r>
            <a:endParaRPr lang="sk-SK" sz="1200" dirty="0">
              <a:latin typeface="Avenir Next LT Pro Light" panose="020B0304020202020204" pitchFamily="34" charset="-18"/>
              <a:hlinkClick r:id="rId4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u="sng" dirty="0">
                <a:latin typeface="Avenir Next LT Pro Light" panose="020B0304020202020204" pitchFamily="34" charset="-18"/>
                <a:hlinkClick r:id="rId4"/>
              </a:rPr>
              <a:t>https://blesabee.online</a:t>
            </a:r>
            <a:endParaRPr lang="sk-SK" sz="1200" u="sng" dirty="0">
              <a:latin typeface="Avenir Next LT Pro Light" panose="020B0304020202020204" pitchFamily="34" charset="-18"/>
              <a:hlinkClick r:id="rId5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" y="4636165"/>
            <a:ext cx="1517918" cy="1517918"/>
          </a:xfrm>
          <a:prstGeom prst="rect">
            <a:avLst/>
          </a:prstGeom>
        </p:spPr>
      </p:pic>
      <p:pic>
        <p:nvPicPr>
          <p:cNvPr id="15" name="Picture 4" descr="Obrázok, na ktorom je čierny, temnota&#10;&#10;Automaticky generovaný pop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1216" flipH="1">
            <a:off x="4716570" y="4098149"/>
            <a:ext cx="2041439" cy="204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: zaoblené rohy 8"/>
          <p:cNvSpPr/>
          <p:nvPr/>
        </p:nvSpPr>
        <p:spPr>
          <a:xfrm>
            <a:off x="6849452" y="1378846"/>
            <a:ext cx="4339008" cy="3609973"/>
          </a:xfrm>
          <a:prstGeom prst="roundRect">
            <a:avLst>
              <a:gd name="adj" fmla="val 4982"/>
            </a:avLst>
          </a:prstGeom>
          <a:solidFill>
            <a:srgbClr val="FFE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444499" y="454522"/>
            <a:ext cx="1092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 Monitorovanie výskytu</a:t>
            </a:r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BlokTextu 15"/>
          <p:cNvSpPr txBox="1"/>
          <p:nvPr/>
        </p:nvSpPr>
        <p:spPr>
          <a:xfrm>
            <a:off x="6935303" y="1533042"/>
            <a:ext cx="3937000" cy="2087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1800" dirty="0">
                <a:latin typeface="Avenir Next LT Pro Demi" panose="020B0704020202020204" pitchFamily="34" charset="-18"/>
              </a:rPr>
              <a:t>Čo je to selektívna pasca?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400" dirty="0">
                <a:latin typeface="Avenir Next LT Pro Light" panose="020B0304020202020204" pitchFamily="34" charset="-18"/>
              </a:rPr>
              <a:t>Hmyz sa v nej neutopí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400" dirty="0">
                <a:latin typeface="Avenir Next LT Pro Light" panose="020B0304020202020204" pitchFamily="34" charset="-18"/>
              </a:rPr>
              <a:t>Vstupný otvor je kalibrovaný na sršňa ázijského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400" dirty="0">
                <a:latin typeface="Avenir Next LT Pro Light" panose="020B0304020202020204" pitchFamily="34" charset="-18"/>
              </a:rPr>
              <a:t>Drobný hmyz vyletí cez malé otvory a sršeň ázijský uviazne v pasci</a:t>
            </a:r>
          </a:p>
        </p:txBody>
      </p:sp>
      <p:sp>
        <p:nvSpPr>
          <p:cNvPr id="6" name="Obdĺžnik: zaoblené rohy 5"/>
          <p:cNvSpPr/>
          <p:nvPr/>
        </p:nvSpPr>
        <p:spPr>
          <a:xfrm>
            <a:off x="600074" y="1385070"/>
            <a:ext cx="5419725" cy="3609973"/>
          </a:xfrm>
          <a:prstGeom prst="roundRect">
            <a:avLst>
              <a:gd name="adj" fmla="val 4982"/>
            </a:avLst>
          </a:prstGeom>
          <a:noFill/>
          <a:ln w="19050">
            <a:solidFill>
              <a:srgbClr val="0E8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732946" y="1691641"/>
            <a:ext cx="50057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noProof="0" dirty="0">
                <a:latin typeface="Avenir Next LT Pro Light" panose="020B0304020202020204" pitchFamily="34" charset="-18"/>
              </a:rPr>
              <a:t>Jarné selektívne pasce na odchyt kráľovien (preventívne opatrenie)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noProof="0" dirty="0">
                <a:latin typeface="Avenir Next LT Pro Light" panose="020B0304020202020204" pitchFamily="34" charset="-18"/>
              </a:rPr>
              <a:t>Letné pozorovania hniezd a jedincov (sady, včelnice, farmy, firemné sklady)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noProof="0" dirty="0">
                <a:latin typeface="Avenir Next LT Pro Light" panose="020B0304020202020204" pitchFamily="34" charset="-18"/>
              </a:rPr>
              <a:t>Zapojenie obyvateľov (dôchodcovia</a:t>
            </a:r>
            <a:r>
              <a:rPr lang="sk-SK" sz="2000" dirty="0">
                <a:latin typeface="Avenir Next LT Pro Light" panose="020B0304020202020204" pitchFamily="34" charset="-18"/>
              </a:rPr>
              <a:t>, žiaci ZŠ, záhradkári, včelári, vinári, ovocinári</a:t>
            </a:r>
            <a:r>
              <a:rPr lang="sk-SK" sz="2000" noProof="0" dirty="0">
                <a:latin typeface="Avenir Next LT Pro Light" panose="020B0304020202020204" pitchFamily="34" charset="-18"/>
              </a:rPr>
              <a:t>) cez jednoduché nástroje (Apka „Zastav sršňa“</a:t>
            </a:r>
            <a:r>
              <a:rPr lang="sk-SK" sz="2000" dirty="0">
                <a:latin typeface="Avenir Next LT Pro Light" panose="020B0304020202020204" pitchFamily="34" charset="-18"/>
              </a:rPr>
              <a:t>)</a:t>
            </a:r>
            <a:r>
              <a:rPr lang="sk-SK" sz="2000" noProof="0" dirty="0">
                <a:latin typeface="Avenir Next LT Pro Light" panose="020B0304020202020204" pitchFamily="34" charset="-18"/>
              </a:rPr>
              <a:t> </a:t>
            </a:r>
          </a:p>
        </p:txBody>
      </p:sp>
      <p:pic>
        <p:nvPicPr>
          <p:cNvPr id="3" name="Obrázok 2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041" y="0"/>
            <a:ext cx="1701350" cy="1134101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: zaoblené rohy 8"/>
          <p:cNvSpPr/>
          <p:nvPr/>
        </p:nvSpPr>
        <p:spPr>
          <a:xfrm>
            <a:off x="6998793" y="1947179"/>
            <a:ext cx="4339008" cy="3334269"/>
          </a:xfrm>
          <a:prstGeom prst="roundRect">
            <a:avLst>
              <a:gd name="adj" fmla="val 4982"/>
            </a:avLst>
          </a:prstGeom>
          <a:solidFill>
            <a:srgbClr val="FFE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444499" y="454522"/>
            <a:ext cx="1092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 Príjem a spracovanie hlásení</a:t>
            </a:r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BlokTextu 15"/>
          <p:cNvSpPr txBox="1"/>
          <p:nvPr/>
        </p:nvSpPr>
        <p:spPr>
          <a:xfrm>
            <a:off x="7163904" y="2091385"/>
            <a:ext cx="4037498" cy="2954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dirty="0">
                <a:latin typeface="Avenir Next LT Pro Demi" panose="020B0704020202020204" pitchFamily="34" charset="-18"/>
              </a:rPr>
              <a:t>Menujte osobu „referent sršňa ázijského“</a:t>
            </a:r>
            <a:endParaRPr lang="sk-SK" sz="1800" dirty="0">
              <a:latin typeface="Avenir Next LT Pro Demi" panose="020B0704020202020204" pitchFamily="34" charset="-18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1800" dirty="0">
                <a:latin typeface="Avenir Next LT Pro Demi" panose="020B0704020202020204" pitchFamily="34" charset="-18"/>
              </a:rPr>
              <a:t>Stiahnite si </a:t>
            </a:r>
            <a:r>
              <a:rPr lang="sk-SK" sz="1800" dirty="0" err="1">
                <a:latin typeface="Avenir Next LT Pro Demi" panose="020B0704020202020204" pitchFamily="34" charset="-18"/>
              </a:rPr>
              <a:t>apku</a:t>
            </a:r>
            <a:r>
              <a:rPr lang="sk-SK" sz="1800" dirty="0">
                <a:latin typeface="Avenir Next LT Pro Demi" panose="020B0704020202020204" pitchFamily="34" charset="-18"/>
              </a:rPr>
              <a:t> „Zastav sršňa“ a info</a:t>
            </a:r>
            <a:r>
              <a:rPr lang="sk-SK" dirty="0">
                <a:latin typeface="Avenir Next LT Pro Demi" panose="020B0704020202020204" pitchFamily="34" charset="-18"/>
              </a:rPr>
              <a:t>rmačný </a:t>
            </a:r>
            <a:r>
              <a:rPr lang="sk-SK" sz="1800" dirty="0">
                <a:latin typeface="Avenir Next LT Pro Demi" panose="020B0704020202020204" pitchFamily="34" charset="-18"/>
              </a:rPr>
              <a:t>leták o sršňovi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dirty="0">
                <a:latin typeface="Avenir Next LT Pro Demi" panose="020B0704020202020204" pitchFamily="34" charset="-18"/>
              </a:rPr>
              <a:t>Komunikujte so ŠOP SR / MŽP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1800" dirty="0">
                <a:latin typeface="Avenir Next LT Pro Demi" panose="020B0704020202020204" pitchFamily="34" charset="-18"/>
              </a:rPr>
              <a:t>Podporte vznik občianskej miestnej monitorovacej siete</a:t>
            </a:r>
          </a:p>
        </p:txBody>
      </p:sp>
      <p:sp>
        <p:nvSpPr>
          <p:cNvPr id="6" name="Obdĺžnik: zaoblené rohy 5"/>
          <p:cNvSpPr/>
          <p:nvPr/>
        </p:nvSpPr>
        <p:spPr>
          <a:xfrm>
            <a:off x="600074" y="1952627"/>
            <a:ext cx="5643071" cy="2351360"/>
          </a:xfrm>
          <a:prstGeom prst="roundRect">
            <a:avLst>
              <a:gd name="adj" fmla="val 4982"/>
            </a:avLst>
          </a:prstGeom>
          <a:noFill/>
          <a:ln w="19050">
            <a:solidFill>
              <a:srgbClr val="0E8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871289" y="2091385"/>
            <a:ext cx="51006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Zaviesť jednotný kontaktný bod (e-mail, telefón)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Evidencia hlásení a lokalít výskytov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Včasné postúpenie </a:t>
            </a:r>
            <a:r>
              <a:rPr lang="sk-SK" sz="2000" dirty="0" err="1">
                <a:latin typeface="Avenir Next LT Pro Light" panose="020B0304020202020204" pitchFamily="34" charset="-18"/>
              </a:rPr>
              <a:t>info</a:t>
            </a:r>
            <a:r>
              <a:rPr lang="sk-SK" sz="2000" dirty="0">
                <a:latin typeface="Avenir Next LT Pro Light" panose="020B0304020202020204" pitchFamily="34" charset="-18"/>
              </a:rPr>
              <a:t> odborníkom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Spolupráca s odborníkmi a občanmi (včelári, experti, hasiči, ochotní občania)</a:t>
            </a:r>
          </a:p>
        </p:txBody>
      </p:sp>
      <p:pic>
        <p:nvPicPr>
          <p:cNvPr id="3" name="Obrázok 2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041" y="0"/>
            <a:ext cx="1701350" cy="1134101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ázok, na ktorom je text, hmyz, včela, blanokrídly hmyz&#10;&#10;Automaticky generovaný pop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8" y="2123104"/>
            <a:ext cx="1907329" cy="342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ázok, na ktorom je text, bezstavovec, škodca, článkonožec&#10;&#10;Automaticky generovaný pop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7" y="2127335"/>
            <a:ext cx="1769101" cy="303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44500" y="454660"/>
            <a:ext cx="10629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Nahlasovanie cez aplikáciu “Zastav sršňa“</a:t>
            </a:r>
          </a:p>
        </p:txBody>
      </p:sp>
      <p:pic>
        <p:nvPicPr>
          <p:cNvPr id="10" name="Obrázok 9" descr="Obrázok, na ktorom je snímka obrazovky, čierno-biela, čierny, dizajn&#10;&#10;Automaticky generovaný popi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12" y="1710436"/>
            <a:ext cx="2789176" cy="4251793"/>
          </a:xfrm>
          <a:prstGeom prst="rect">
            <a:avLst/>
          </a:prstGeom>
        </p:spPr>
      </p:pic>
      <p:pic>
        <p:nvPicPr>
          <p:cNvPr id="12" name="Obrázok 11" descr="Obrázok, na ktorom je snímka obrazovky, čierno-biela, čierny, dizajn&#10;&#10;Automaticky generovaný popi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90" y="1693254"/>
            <a:ext cx="2789176" cy="4251793"/>
          </a:xfrm>
          <a:prstGeom prst="rect">
            <a:avLst/>
          </a:prstGeom>
        </p:spPr>
      </p:pic>
      <p:sp>
        <p:nvSpPr>
          <p:cNvPr id="14" name="Obdĺžnik 13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: zaoblené rohy 6"/>
          <p:cNvSpPr/>
          <p:nvPr/>
        </p:nvSpPr>
        <p:spPr>
          <a:xfrm>
            <a:off x="5072073" y="1494457"/>
            <a:ext cx="5869649" cy="2831544"/>
          </a:xfrm>
          <a:prstGeom prst="roundRect">
            <a:avLst>
              <a:gd name="adj" fmla="val 9204"/>
            </a:avLst>
          </a:prstGeom>
          <a:noFill/>
          <a:ln w="19050">
            <a:solidFill>
              <a:srgbClr val="0E8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5096353" y="1617567"/>
            <a:ext cx="586964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sk-SK" sz="1600" dirty="0">
              <a:latin typeface="Avenir Next LT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1600" dirty="0">
                <a:latin typeface="Avenir Next LT Pro Light" panose="020B0304020202020204" pitchFamily="34" charset="-18"/>
              </a:rPr>
              <a:t>Aplikácia obsahujúca užitočné informácie o </a:t>
            </a:r>
            <a:r>
              <a:rPr lang="sk-SK" sz="1600" dirty="0" err="1">
                <a:latin typeface="Avenir Next LT Pro Light" panose="020B0304020202020204" pitchFamily="34" charset="-18"/>
              </a:rPr>
              <a:t>sršňovi</a:t>
            </a:r>
            <a:r>
              <a:rPr lang="sk-SK" sz="1600" dirty="0">
                <a:latin typeface="Avenir Next LT Pro Light" panose="020B0304020202020204" pitchFamily="34" charset="-18"/>
              </a:rPr>
              <a:t> ázijskom a formulár na nahlásenie jeho výskytu</a:t>
            </a:r>
          </a:p>
          <a:p>
            <a:pPr algn="just"/>
            <a:endParaRPr lang="sk-SK" sz="1600" dirty="0">
              <a:latin typeface="Avenir Next LT Pro Light" panose="020B0304020202020204" pitchFamily="34" charset="-1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1600" dirty="0">
                <a:latin typeface="Avenir Next LT Pro Light" panose="020B0304020202020204" pitchFamily="34" charset="-18"/>
              </a:rPr>
              <a:t>Hlásenia sú posielané priamo na </a:t>
            </a:r>
            <a:r>
              <a:rPr lang="sk-SK" sz="1600" b="1" dirty="0">
                <a:latin typeface="Avenir Next LT Pro Light" panose="020B0304020202020204" pitchFamily="34" charset="-18"/>
              </a:rPr>
              <a:t>Štátnu ochranu prírody SR</a:t>
            </a:r>
          </a:p>
          <a:p>
            <a:pPr algn="just"/>
            <a:r>
              <a:rPr lang="sk-SK" sz="1600" b="1" dirty="0">
                <a:latin typeface="Avenir Next LT Pro Light" panose="020B0304020202020204" pitchFamily="34" charset="-18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1600" dirty="0">
                <a:latin typeface="Avenir Next LT Pro Light" panose="020B0304020202020204" pitchFamily="34" charset="-18"/>
              </a:rPr>
              <a:t>Prvý nahlásený </a:t>
            </a:r>
            <a:r>
              <a:rPr lang="sk-SK" sz="1600" b="1" dirty="0">
                <a:latin typeface="Avenir Next LT Pro Light" panose="020B0304020202020204" pitchFamily="34" charset="-18"/>
              </a:rPr>
              <a:t>výskyt sršňa ázijského na Slovensku</a:t>
            </a:r>
            <a:r>
              <a:rPr lang="sk-SK" sz="1600" dirty="0">
                <a:latin typeface="Avenir Next LT Pro Light" panose="020B0304020202020204" pitchFamily="34" charset="-18"/>
              </a:rPr>
              <a:t>, v obci Palárikovo, práve </a:t>
            </a:r>
            <a:r>
              <a:rPr lang="sk-SK" sz="1600" b="1" dirty="0">
                <a:latin typeface="Avenir Next LT Pro Light" panose="020B0304020202020204" pitchFamily="34" charset="-18"/>
              </a:rPr>
              <a:t>prostredníctvom mobilnej aplikácie "Zastav sršňa"</a:t>
            </a:r>
            <a:r>
              <a:rPr lang="sk-SK" sz="1600" dirty="0">
                <a:latin typeface="Avenir Next LT Pro Light" panose="020B0304020202020204" pitchFamily="34" charset="-18"/>
              </a:rPr>
              <a:t>, ktorú priniesol </a:t>
            </a:r>
            <a:r>
              <a:rPr lang="sk-SK" sz="1600" dirty="0" err="1">
                <a:latin typeface="Avenir Next LT Pro Light" panose="020B0304020202020204" pitchFamily="34" charset="-18"/>
              </a:rPr>
              <a:t>Ekofond</a:t>
            </a:r>
            <a:r>
              <a:rPr lang="sk-SK" sz="1600" dirty="0">
                <a:latin typeface="Avenir Next LT Pro Light" panose="020B0304020202020204" pitchFamily="34" charset="-18"/>
              </a:rPr>
              <a:t> SPP</a:t>
            </a:r>
          </a:p>
          <a:p>
            <a:endParaRPr lang="sk-SK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29" y="4583412"/>
            <a:ext cx="1873337" cy="182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2793" y="4742828"/>
            <a:ext cx="1581185" cy="1545851"/>
          </a:xfrm>
          <a:prstGeom prst="rect">
            <a:avLst/>
          </a:prstGeom>
        </p:spPr>
      </p:pic>
      <p:pic>
        <p:nvPicPr>
          <p:cNvPr id="3076" name="Picture 4" descr="Obrázok, na ktorom je čierny, temnota&#10;&#10;Automaticky generovaný popi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67">
            <a:off x="8363795" y="5067677"/>
            <a:ext cx="950550" cy="95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1"/>
          <p:cNvSpPr txBox="1"/>
          <p:nvPr/>
        </p:nvSpPr>
        <p:spPr>
          <a:xfrm>
            <a:off x="9427708" y="5011555"/>
            <a:ext cx="184036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sz="1200" b="1" i="1" dirty="0" err="1">
                <a:latin typeface="Avenir Next LT Pro Light" panose="020B0304020202020204" pitchFamily="34" charset="-18"/>
              </a:rPr>
              <a:t>Stiahnite</a:t>
            </a:r>
            <a:r>
              <a:rPr lang="en-US" sz="1200" b="1" i="1" dirty="0">
                <a:latin typeface="Avenir Next LT Pro Light" panose="020B0304020202020204" pitchFamily="34" charset="-18"/>
              </a:rPr>
              <a:t> </a:t>
            </a:r>
            <a:r>
              <a:rPr lang="en-US" sz="1200" b="1" i="1" dirty="0" err="1">
                <a:latin typeface="Avenir Next LT Pro Light" panose="020B0304020202020204" pitchFamily="34" charset="-18"/>
              </a:rPr>
              <a:t>si</a:t>
            </a:r>
            <a:r>
              <a:rPr lang="en-US" sz="1200" b="1" i="1" dirty="0">
                <a:latin typeface="Avenir Next LT Pro Light" panose="020B0304020202020204" pitchFamily="34" charset="-18"/>
              </a:rPr>
              <a:t> </a:t>
            </a:r>
            <a:r>
              <a:rPr lang="sk-SK" sz="1200" i="1" dirty="0">
                <a:latin typeface="Avenir Next LT Pro Light" panose="020B0304020202020204" pitchFamily="34" charset="-18"/>
              </a:rPr>
              <a:t>aj vy aplikáciu a pomôžte zamedziť šíreniu sa sršňa ázijského na Slovensku!</a:t>
            </a:r>
            <a:endParaRPr lang="en-US" dirty="0">
              <a:latin typeface="Avenir Next LT Pro Light" panose="020B0304020202020204" pitchFamily="34" charset="-18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/>
          <p:cNvSpPr txBox="1"/>
          <p:nvPr/>
        </p:nvSpPr>
        <p:spPr>
          <a:xfrm>
            <a:off x="864525" y="308607"/>
            <a:ext cx="1076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Môže sršeň ázijský bodnúť viackrát?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1" y="1414483"/>
            <a:ext cx="4380807" cy="4627614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3525742" y="6088886"/>
            <a:ext cx="20283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0" i="0" dirty="0">
                <a:effectLst/>
                <a:latin typeface="Avenir Next LT Pro" panose="020B0504020202020204" pitchFamily="34" charset="-18"/>
              </a:rPr>
              <a:t>Zdroj: </a:t>
            </a:r>
            <a:r>
              <a:rPr lang="sk-SK" sz="1100" b="0" i="0" dirty="0" err="1">
                <a:effectLst/>
                <a:latin typeface="Avenir Next LT Pro" panose="020B0504020202020204" pitchFamily="34" charset="-18"/>
              </a:rPr>
              <a:t>Soluty</a:t>
            </a:r>
            <a:r>
              <a:rPr lang="sk-SK" sz="1100" b="0" i="0" dirty="0">
                <a:effectLst/>
                <a:latin typeface="Avenir Next LT Pro" panose="020B0504020202020204" pitchFamily="34" charset="-18"/>
              </a:rPr>
              <a:t> </a:t>
            </a:r>
            <a:r>
              <a:rPr lang="sk-SK" sz="1100" b="0" i="0" dirty="0" err="1">
                <a:effectLst/>
                <a:latin typeface="Avenir Next LT Pro" panose="020B0504020202020204" pitchFamily="34" charset="-18"/>
              </a:rPr>
              <a:t>Aniti-Nuisible</a:t>
            </a:r>
            <a:endParaRPr lang="sk-SK" sz="1100" dirty="0">
              <a:latin typeface="Avenir Next LT Pro" panose="020B0504020202020204" pitchFamily="34" charset="-18"/>
            </a:endParaRPr>
          </a:p>
        </p:txBody>
      </p:sp>
      <p:sp>
        <p:nvSpPr>
          <p:cNvPr id="4" name="Zástupný objekt pre obsah 10"/>
          <p:cNvSpPr txBox="1"/>
          <p:nvPr/>
        </p:nvSpPr>
        <p:spPr>
          <a:xfrm>
            <a:off x="6035041" y="1424052"/>
            <a:ext cx="3732414" cy="4627614"/>
          </a:xfrm>
          <a:prstGeom prst="roundRect">
            <a:avLst>
              <a:gd name="adj" fmla="val 9204"/>
            </a:avLst>
          </a:prstGeom>
          <a:solidFill>
            <a:schemeClr val="bg1">
              <a:alpha val="50196"/>
            </a:schemeClr>
          </a:solidFill>
          <a:ln w="19050" cap="flat" cmpd="sng" algn="ctr">
            <a:solidFill>
              <a:srgbClr val="0E824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>
                <a:solidFill>
                  <a:schemeClr val="tx1"/>
                </a:solidFill>
                <a:latin typeface="Avenir Next LT Pro" panose="020B0504020202020204" pitchFamily="34" charset="-18"/>
              </a:rPr>
              <a:t>Žihadlo je útočná a jedovatá zbraň sršňa ázijského.</a:t>
            </a:r>
          </a:p>
          <a:p>
            <a:r>
              <a:rPr lang="sk-SK" sz="2000" dirty="0">
                <a:solidFill>
                  <a:schemeClr val="tx1"/>
                </a:solidFill>
                <a:latin typeface="Avenir Next LT Pro" panose="020B0504020202020204" pitchFamily="34" charset="-18"/>
              </a:rPr>
              <a:t>Dĺžka žihadla je od 4 mm. </a:t>
            </a:r>
          </a:p>
          <a:p>
            <a:r>
              <a:rPr lang="sk-SK" sz="2000" dirty="0">
                <a:solidFill>
                  <a:schemeClr val="tx1"/>
                </a:solidFill>
                <a:latin typeface="Avenir Next LT Pro" panose="020B0504020202020204" pitchFamily="34" charset="-18"/>
              </a:rPr>
              <a:t>Korisť opakovane bodajú.</a:t>
            </a:r>
          </a:p>
          <a:p>
            <a:r>
              <a:rPr lang="sk-SK" sz="2000" dirty="0">
                <a:solidFill>
                  <a:schemeClr val="tx1"/>
                </a:solidFill>
                <a:latin typeface="Avenir Next LT Pro" panose="020B0504020202020204" pitchFamily="34" charset="-18"/>
              </a:rPr>
              <a:t>Pri útoku striekajú moč a jed do vzdialenosti 20 cm. 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  <p:sp>
        <p:nvSpPr>
          <p:cNvPr id="11" name="Obdĺžnik 10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930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: zaoblené rohy 8"/>
          <p:cNvSpPr/>
          <p:nvPr/>
        </p:nvSpPr>
        <p:spPr>
          <a:xfrm>
            <a:off x="7063177" y="1952626"/>
            <a:ext cx="4339008" cy="3588953"/>
          </a:xfrm>
          <a:prstGeom prst="roundRect">
            <a:avLst>
              <a:gd name="adj" fmla="val 4982"/>
            </a:avLst>
          </a:prstGeom>
          <a:solidFill>
            <a:srgbClr val="FFE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444499" y="454522"/>
            <a:ext cx="1092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 Podpora a legislatíva</a:t>
            </a:r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BlokTextu 15"/>
          <p:cNvSpPr txBox="1"/>
          <p:nvPr/>
        </p:nvSpPr>
        <p:spPr>
          <a:xfrm>
            <a:off x="7300303" y="2090460"/>
            <a:ext cx="4037498" cy="332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1800" dirty="0">
                <a:latin typeface="Avenir Next LT Pro Demi" panose="020B0704020202020204" pitchFamily="34" charset="-18"/>
              </a:rPr>
              <a:t>Zodpovedný orgán je ŠOP SR v súčinnosti s MŽP SR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dirty="0">
                <a:latin typeface="Avenir Next LT Pro Demi" panose="020B0704020202020204" pitchFamily="34" charset="-18"/>
              </a:rPr>
              <a:t>Nahlasovanie</a:t>
            </a:r>
          </a:p>
          <a:p>
            <a:pPr>
              <a:lnSpc>
                <a:spcPct val="150000"/>
              </a:lnSpc>
            </a:pPr>
            <a:r>
              <a:rPr lang="sk-SK" sz="1400" u="sng" dirty="0">
                <a:latin typeface="Avenir Next LT Pro Light" panose="020B0304020202020204" pitchFamily="34" charset="-18"/>
              </a:rPr>
              <a:t>cez systém rýchleho varovania</a:t>
            </a:r>
            <a:r>
              <a:rPr lang="sk-SK" sz="1400" dirty="0">
                <a:latin typeface="Avenir Next LT Pro Light" panose="020B0304020202020204" pitchFamily="34" charset="-18"/>
              </a:rPr>
              <a:t>: https://invaznedruhy.sopsr.sk/system-rychleho-varovania/</a:t>
            </a:r>
          </a:p>
          <a:p>
            <a:pPr>
              <a:lnSpc>
                <a:spcPct val="150000"/>
              </a:lnSpc>
            </a:pPr>
            <a:r>
              <a:rPr lang="sk-SK" sz="1400" u="sng" dirty="0">
                <a:latin typeface="Avenir Next LT Pro Light" panose="020B0304020202020204" pitchFamily="34" charset="-18"/>
              </a:rPr>
              <a:t>cez mobilnú aplikáciu </a:t>
            </a:r>
            <a:r>
              <a:rPr lang="sk-SK" sz="1400" dirty="0">
                <a:latin typeface="Avenir Next LT Pro Light" panose="020B0304020202020204" pitchFamily="34" charset="-18"/>
              </a:rPr>
              <a:t>„Zastav sršňa“</a:t>
            </a:r>
          </a:p>
          <a:p>
            <a:pPr>
              <a:lnSpc>
                <a:spcPct val="150000"/>
              </a:lnSpc>
            </a:pPr>
            <a:r>
              <a:rPr lang="sk-SK" sz="1400" u="sng" dirty="0">
                <a:latin typeface="Avenir Next LT Pro Light" panose="020B0304020202020204" pitchFamily="34" charset="-18"/>
              </a:rPr>
              <a:t>cez e-mail: </a:t>
            </a:r>
            <a:r>
              <a:rPr lang="sk-SK" sz="1400" dirty="0">
                <a:latin typeface="Avenir Next LT Pro Light" panose="020B0304020202020204" pitchFamily="34" charset="-18"/>
              </a:rPr>
              <a:t>sršeň@sopsr.sk</a:t>
            </a:r>
          </a:p>
          <a:p>
            <a:pPr>
              <a:lnSpc>
                <a:spcPct val="150000"/>
              </a:lnSpc>
            </a:pPr>
            <a:endParaRPr lang="sk-SK" sz="1800" dirty="0">
              <a:latin typeface="Avenir Next LT Pro Demi" panose="020B0704020202020204" pitchFamily="34" charset="-18"/>
            </a:endParaRPr>
          </a:p>
        </p:txBody>
      </p:sp>
      <p:sp>
        <p:nvSpPr>
          <p:cNvPr id="6" name="Obdĺžnik: zaoblené rohy 5"/>
          <p:cNvSpPr/>
          <p:nvPr/>
        </p:nvSpPr>
        <p:spPr>
          <a:xfrm>
            <a:off x="600073" y="1952626"/>
            <a:ext cx="5495927" cy="924581"/>
          </a:xfrm>
          <a:prstGeom prst="roundRect">
            <a:avLst>
              <a:gd name="adj" fmla="val 4982"/>
            </a:avLst>
          </a:prstGeom>
          <a:noFill/>
          <a:ln w="19050">
            <a:solidFill>
              <a:srgbClr val="0E8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789816" y="2148841"/>
            <a:ext cx="5615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Avenir Next LT Pro Light" panose="020B0304020202020204" pitchFamily="34" charset="-18"/>
              </a:rPr>
              <a:t>Aké nástroje má samospráva k dispozícii?</a:t>
            </a:r>
          </a:p>
        </p:txBody>
      </p:sp>
      <p:pic>
        <p:nvPicPr>
          <p:cNvPr id="3" name="Obrázok 2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041" y="0"/>
            <a:ext cx="1701350" cy="1134101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dĺžnik: zaoblené rohy 21"/>
          <p:cNvSpPr/>
          <p:nvPr/>
        </p:nvSpPr>
        <p:spPr>
          <a:xfrm>
            <a:off x="6418984" y="1842262"/>
            <a:ext cx="4572369" cy="3609973"/>
          </a:xfrm>
          <a:prstGeom prst="roundRect">
            <a:avLst>
              <a:gd name="adj" fmla="val 4982"/>
            </a:avLst>
          </a:prstGeom>
          <a:solidFill>
            <a:srgbClr val="FFE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Obdĺžnik: zaoblené rohy 2"/>
          <p:cNvSpPr/>
          <p:nvPr/>
        </p:nvSpPr>
        <p:spPr>
          <a:xfrm>
            <a:off x="594880" y="1887255"/>
            <a:ext cx="5419725" cy="1184712"/>
          </a:xfrm>
          <a:prstGeom prst="roundRect">
            <a:avLst>
              <a:gd name="adj" fmla="val 4982"/>
            </a:avLst>
          </a:prstGeom>
          <a:noFill/>
          <a:ln w="19050">
            <a:solidFill>
              <a:srgbClr val="0E8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444499" y="454522"/>
            <a:ext cx="1092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Praktické odporúčania pre obce a mestá</a:t>
            </a:r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693683" y="2196138"/>
            <a:ext cx="4916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Avenir Next LT Pro Light" panose="020B0304020202020204" pitchFamily="34" charset="-18"/>
              </a:rPr>
              <a:t>5 konkrétnych krokov, ktoré môže obec podniknúť už dnes</a:t>
            </a:r>
            <a:r>
              <a:rPr lang="sk-SK" sz="2000" dirty="0">
                <a:latin typeface="Avenir Next LT Pro Light" panose="020B0304020202020204" pitchFamily="34" charset="-18"/>
              </a:rPr>
              <a:t>. 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6536400" y="1842262"/>
            <a:ext cx="4288271" cy="3374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k-SK" sz="1600" dirty="0">
                <a:latin typeface="Avenir Next LT Pro Demi" panose="020B0704020202020204" pitchFamily="34" charset="-18"/>
              </a:rPr>
              <a:t>Vytvorte informačný kanál pre občanov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k-SK" sz="1600" dirty="0">
                <a:latin typeface="Avenir Next LT Pro Demi" panose="020B0704020202020204" pitchFamily="34" charset="-18"/>
              </a:rPr>
              <a:t>Pripravte interný plán reakcie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k-SK" sz="1600" dirty="0">
                <a:latin typeface="Avenir Next LT Pro Demi" panose="020B0704020202020204" pitchFamily="34" charset="-18"/>
              </a:rPr>
              <a:t>Spolupracujte s občanmi, odborníkmi a včelármi, ovocinármi a vinohradníkmi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k-SK" sz="1600" dirty="0">
                <a:latin typeface="Avenir Next LT Pro Demi" panose="020B0704020202020204" pitchFamily="34" charset="-18"/>
              </a:rPr>
              <a:t>Informujte verejnosť o rizikách a postupoch monitorovania a nahlasovania výskytu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k-SK" sz="1600" dirty="0">
                <a:latin typeface="Avenir Next LT Pro Demi" panose="020B0704020202020204" pitchFamily="34" charset="-18"/>
              </a:rPr>
              <a:t>Zaznamenávajte výskyt a budujte miestnu databázu údajov a nálezov</a:t>
            </a:r>
          </a:p>
        </p:txBody>
      </p:sp>
      <p:pic>
        <p:nvPicPr>
          <p:cNvPr id="21" name="Obrázok 20" descr="Obrázok, na ktorom je čierny, temnota&#10;&#10;Automaticky generovaný popi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5672">
            <a:off x="5409027" y="2216045"/>
            <a:ext cx="1244600" cy="1244600"/>
          </a:xfrm>
          <a:prstGeom prst="rect">
            <a:avLst/>
          </a:prstGeom>
        </p:spPr>
      </p:pic>
      <p:pic>
        <p:nvPicPr>
          <p:cNvPr id="6" name="Obrázok 5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678" y="0"/>
            <a:ext cx="1701350" cy="1134101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253490"/>
            <a:ext cx="9997440" cy="4351655"/>
          </a:xfrm>
        </p:spPr>
        <p:txBody>
          <a:bodyPr/>
          <a:lstStyle/>
          <a:p>
            <a:pPr marL="0" lvl="1" indent="0">
              <a:buNone/>
            </a:pPr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Sršeň ázijský je zvládnuteľná výzva.</a:t>
            </a:r>
          </a:p>
          <a:p>
            <a:pPr marL="0" lvl="1" indent="0">
              <a:buNone/>
            </a:pPr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Kľúčom je príprava.</a:t>
            </a:r>
            <a:endParaRPr lang="pl-PL" sz="2000" dirty="0">
              <a:latin typeface="Avenir Next LT Pro Light" panose="020B0304020202020204" pitchFamily="34" charset="-18"/>
            </a:endParaRPr>
          </a:p>
          <a:p>
            <a:pPr marL="0" lvl="1"/>
            <a:endParaRPr lang="pl-PL" sz="2000" dirty="0">
              <a:latin typeface="Avenir Next LT Pro Light" panose="020B0304020202020204" pitchFamily="34" charset="-18"/>
            </a:endParaRPr>
          </a:p>
          <a:p>
            <a:pPr marL="0" lvl="1" indent="0">
              <a:buNone/>
            </a:pPr>
            <a:r>
              <a:rPr lang="pl-PL" sz="2000" b="1" dirty="0">
                <a:latin typeface="Avenir Next LT Pro Light" panose="020B0304020202020204" pitchFamily="34" charset="-18"/>
              </a:rPr>
              <a:t>Samosprávy zohrávajú rozhodujúcu úlohu.</a:t>
            </a:r>
          </a:p>
          <a:p>
            <a:pPr marL="0" lvl="1" indent="0">
              <a:buNone/>
            </a:pPr>
            <a:endParaRPr lang="pl-PL" sz="2000" b="1" dirty="0">
              <a:latin typeface="Avenir Next LT Pro Light" panose="020B0304020202020204" pitchFamily="34" charset="-18"/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15" y="1825613"/>
            <a:ext cx="4261949" cy="2840968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88" y="1203362"/>
            <a:ext cx="4517408" cy="2620493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568753" y="390117"/>
            <a:ext cx="11390632" cy="10152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Sú ich hniezda dobre viditeľné?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644" y="1203362"/>
            <a:ext cx="3133538" cy="41780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57" y="1200751"/>
            <a:ext cx="3133538" cy="417543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/>
          <a:stretch>
            <a:fillRect/>
          </a:stretch>
        </p:blipFill>
        <p:spPr>
          <a:xfrm>
            <a:off x="3145130" y="3926871"/>
            <a:ext cx="1965665" cy="2947147"/>
          </a:xfrm>
          <a:prstGeom prst="rect">
            <a:avLst/>
          </a:prstGeom>
        </p:spPr>
      </p:pic>
      <p:sp>
        <p:nvSpPr>
          <p:cNvPr id="13" name="Zástupný objekt pre obsah 10"/>
          <p:cNvSpPr txBox="1"/>
          <p:nvPr/>
        </p:nvSpPr>
        <p:spPr>
          <a:xfrm rot="10800000" flipV="1">
            <a:off x="5253644" y="5580803"/>
            <a:ext cx="6465876" cy="613854"/>
          </a:xfrm>
          <a:prstGeom prst="roundRect">
            <a:avLst>
              <a:gd name="adj" fmla="val 9204"/>
            </a:avLst>
          </a:prstGeom>
          <a:solidFill>
            <a:schemeClr val="bg1">
              <a:alpha val="50196"/>
            </a:schemeClr>
          </a:solidFill>
          <a:ln w="19050" cap="flat" cmpd="sng" algn="ctr">
            <a:solidFill>
              <a:srgbClr val="0E824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venir Next LT Pro" panose="020B0504020202020204" pitchFamily="34" charset="-1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sk-SK" dirty="0"/>
              <a:t>Hniezda môžu byť všade! Zväčša vo výške nad 10 m. 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39" y="1661795"/>
            <a:ext cx="654466" cy="87367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6"/>
          <a:stretch>
            <a:fillRect/>
          </a:stretch>
        </p:blipFill>
        <p:spPr>
          <a:xfrm>
            <a:off x="568753" y="3926870"/>
            <a:ext cx="2534263" cy="2931129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  <p:sp>
        <p:nvSpPr>
          <p:cNvPr id="15" name="Obdĺžnik 1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34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2" y="3843669"/>
            <a:ext cx="4574860" cy="2573359"/>
          </a:xfrm>
          <a:prstGeom prst="rect">
            <a:avLst/>
          </a:prstGeom>
        </p:spPr>
      </p:pic>
      <p:pic>
        <p:nvPicPr>
          <p:cNvPr id="13" name="Zástupný objekt pre obsah 1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2" y="1195710"/>
            <a:ext cx="4707483" cy="2647959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2362" y="365125"/>
            <a:ext cx="11669138" cy="1074569"/>
          </a:xfrm>
        </p:spPr>
        <p:txBody>
          <a:bodyPr>
            <a:no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  <a:ea typeface="+mn-ea"/>
                <a:cs typeface="+mn-cs"/>
              </a:rPr>
              <a:t>Kde si stavia sršeň V. </a:t>
            </a:r>
            <a:r>
              <a:rPr lang="sk-SK" sz="3600" spc="100" dirty="0" err="1">
                <a:solidFill>
                  <a:srgbClr val="0E8240"/>
                </a:solidFill>
                <a:latin typeface="Avenir Next LT Pro Demi" panose="020B0704020202020204" pitchFamily="34" charset="-18"/>
                <a:ea typeface="+mn-ea"/>
                <a:cs typeface="+mn-cs"/>
              </a:rPr>
              <a:t>velutina</a:t>
            </a:r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  <a:ea typeface="+mn-ea"/>
                <a:cs typeface="+mn-cs"/>
              </a:rPr>
              <a:t> hniezdo?  ..... Všade!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7"/>
          <a:stretch>
            <a:fillRect/>
          </a:stretch>
        </p:blipFill>
        <p:spPr>
          <a:xfrm>
            <a:off x="4284647" y="1195710"/>
            <a:ext cx="2918503" cy="489815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7" r="13442"/>
          <a:stretch>
            <a:fillRect/>
          </a:stretch>
        </p:blipFill>
        <p:spPr>
          <a:xfrm>
            <a:off x="7172447" y="1195710"/>
            <a:ext cx="2424927" cy="489815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r="16623"/>
          <a:stretch>
            <a:fillRect/>
          </a:stretch>
        </p:blipFill>
        <p:spPr>
          <a:xfrm>
            <a:off x="9468375" y="1195710"/>
            <a:ext cx="2424927" cy="489815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95" y="3948718"/>
            <a:ext cx="4483658" cy="2363261"/>
          </a:xfrm>
          <a:prstGeom prst="rect">
            <a:avLst/>
          </a:prstGeom>
        </p:spPr>
      </p:pic>
      <p:sp>
        <p:nvSpPr>
          <p:cNvPr id="8" name="Zástupný objekt pre obsah 10"/>
          <p:cNvSpPr txBox="1"/>
          <p:nvPr/>
        </p:nvSpPr>
        <p:spPr>
          <a:xfrm rot="10800000" flipV="1">
            <a:off x="9281653" y="6080566"/>
            <a:ext cx="2392907" cy="365761"/>
          </a:xfrm>
          <a:prstGeom prst="roundRect">
            <a:avLst>
              <a:gd name="adj" fmla="val 9204"/>
            </a:avLst>
          </a:prstGeom>
          <a:solidFill>
            <a:schemeClr val="bg1">
              <a:alpha val="50196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1100" dirty="0">
                <a:solidFill>
                  <a:schemeClr val="tx1"/>
                </a:solidFill>
                <a:latin typeface="Avenir Next LT Pro" panose="020B0504020202020204" pitchFamily="34" charset="-18"/>
              </a:rPr>
              <a:t>Zdroj: Helena Proková 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  <p:sp>
        <p:nvSpPr>
          <p:cNvPr id="12" name="Obdĺžnik 11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7550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72375" y="280557"/>
            <a:ext cx="11711644" cy="8323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Aký je životný cyklus sršňa ázijského V. </a:t>
            </a:r>
            <a:r>
              <a:rPr lang="sk-SK" sz="3600" spc="100" dirty="0" err="1">
                <a:solidFill>
                  <a:srgbClr val="0E8240"/>
                </a:solidFill>
                <a:latin typeface="Avenir Next LT Pro Demi" panose="020B0704020202020204" pitchFamily="34" charset="-18"/>
              </a:rPr>
              <a:t>velutina</a:t>
            </a:r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?</a:t>
            </a:r>
          </a:p>
        </p:txBody>
      </p:sp>
      <p:sp>
        <p:nvSpPr>
          <p:cNvPr id="9" name="Zástupný objekt pre obsah 10"/>
          <p:cNvSpPr txBox="1"/>
          <p:nvPr/>
        </p:nvSpPr>
        <p:spPr>
          <a:xfrm>
            <a:off x="4879483" y="1488858"/>
            <a:ext cx="6341660" cy="4801875"/>
          </a:xfrm>
          <a:prstGeom prst="roundRect">
            <a:avLst>
              <a:gd name="adj" fmla="val 9204"/>
            </a:avLst>
          </a:prstGeom>
          <a:solidFill>
            <a:schemeClr val="bg1">
              <a:alpha val="50196"/>
            </a:schemeClr>
          </a:solidFill>
          <a:ln w="19050" cap="flat" cmpd="sng" algn="ctr">
            <a:solidFill>
              <a:srgbClr val="0E824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sz="16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6" name="Zástupný objekt pre obsah 10"/>
          <p:cNvSpPr txBox="1"/>
          <p:nvPr/>
        </p:nvSpPr>
        <p:spPr>
          <a:xfrm>
            <a:off x="600353" y="1513190"/>
            <a:ext cx="3955021" cy="4335937"/>
          </a:xfrm>
          <a:prstGeom prst="roundRect">
            <a:avLst>
              <a:gd name="adj" fmla="val 9204"/>
            </a:avLst>
          </a:prstGeom>
          <a:solidFill>
            <a:schemeClr val="bg1">
              <a:alpha val="50196"/>
            </a:schemeClr>
          </a:solidFill>
          <a:ln w="19050" cap="flat" cmpd="sng" algn="ctr">
            <a:solidFill>
              <a:srgbClr val="0E824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sk-SK" sz="800" dirty="0">
                <a:solidFill>
                  <a:schemeClr val="tx1"/>
                </a:solidFill>
                <a:latin typeface="Avenir Next LT Pro" panose="020B0504020202020204" pitchFamily="34" charset="-18"/>
              </a:rPr>
              <a:t>Základ hniezda a kráľovná sršňa </a:t>
            </a:r>
            <a:r>
              <a:rPr lang="sk-SK" sz="800" dirty="0" err="1">
                <a:solidFill>
                  <a:schemeClr val="tx1"/>
                </a:solidFill>
                <a:latin typeface="Avenir Next LT Pro" panose="020B0504020202020204" pitchFamily="34" charset="-18"/>
              </a:rPr>
              <a:t>Vespa</a:t>
            </a:r>
            <a:r>
              <a:rPr lang="sk-SK" sz="800" dirty="0">
                <a:solidFill>
                  <a:schemeClr val="tx1"/>
                </a:solidFill>
                <a:latin typeface="Avenir Next LT Pro" panose="020B0504020202020204" pitchFamily="34" charset="-18"/>
              </a:rPr>
              <a:t> </a:t>
            </a:r>
            <a:r>
              <a:rPr lang="sk-SK" sz="800" dirty="0" err="1">
                <a:solidFill>
                  <a:schemeClr val="tx1"/>
                </a:solidFill>
                <a:latin typeface="Avenir Next LT Pro" panose="020B0504020202020204" pitchFamily="34" charset="-18"/>
              </a:rPr>
              <a:t>velutina</a:t>
            </a:r>
            <a:endParaRPr lang="sk-SK" sz="8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14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14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r>
              <a:rPr lang="sk-SK" sz="1600" dirty="0">
                <a:solidFill>
                  <a:schemeClr val="tx1"/>
                </a:solidFill>
                <a:latin typeface="Avenir Next LT Pro" panose="020B0504020202020204" pitchFamily="34" charset="-18"/>
              </a:rPr>
              <a:t>Kráľovná na jar postaví malé (primárne) hniezdo, ktoré robotnice rozširujú počas leta a začiatkom jesene. </a:t>
            </a: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9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sk-SK" sz="160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00354" y="6010545"/>
            <a:ext cx="50547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dirty="0">
                <a:latin typeface="Avenir Next LT Pro" panose="020B0504020202020204" pitchFamily="34" charset="-18"/>
              </a:rPr>
              <a:t>Zdroj:</a:t>
            </a:r>
            <a:r>
              <a:rPr lang="sk-SK" sz="1100" b="0" i="0" dirty="0">
                <a:effectLst/>
                <a:latin typeface="Avenir Next LT Pro" panose="020B0504020202020204" pitchFamily="34" charset="-18"/>
              </a:rPr>
              <a:t> </a:t>
            </a:r>
            <a:r>
              <a:rPr lang="sk-SK" sz="1100" b="0" i="0" dirty="0">
                <a:effectLst/>
                <a:latin typeface="Avenir Next LT Pro" panose="020B0504020202020204" pitchFamily="34" charset="-18"/>
                <a:hlinkClick r:id="rId3"/>
              </a:rPr>
              <a:t>https://www.youtube.com/watch?v=Z5A-knc6tb0</a:t>
            </a:r>
            <a:r>
              <a:rPr lang="sk-SK" sz="1100" b="0" i="0" dirty="0">
                <a:effectLst/>
                <a:latin typeface="Avenir Next LT Pro" panose="020B0504020202020204" pitchFamily="34" charset="-18"/>
              </a:rPr>
              <a:t> </a:t>
            </a:r>
          </a:p>
          <a:p>
            <a:r>
              <a:rPr lang="sk-SK" sz="1100" b="0" i="0" dirty="0" err="1">
                <a:effectLst/>
                <a:latin typeface="Avenir Next LT Pro" panose="020B0504020202020204" pitchFamily="34" charset="-18"/>
              </a:rPr>
              <a:t>Foto</a:t>
            </a:r>
            <a:r>
              <a:rPr lang="sk-SK" sz="1100" b="0" i="0" dirty="0">
                <a:effectLst/>
                <a:latin typeface="Avenir Next LT Pro" panose="020B0504020202020204" pitchFamily="34" charset="-18"/>
              </a:rPr>
              <a:t>: </a:t>
            </a:r>
            <a:r>
              <a:rPr lang="sk-SK" sz="1100" b="0" i="0" dirty="0" err="1">
                <a:effectLst/>
                <a:latin typeface="Avenir Next LT Pro" panose="020B0504020202020204" pitchFamily="34" charset="-18"/>
              </a:rPr>
              <a:t>Etienne</a:t>
            </a:r>
            <a:r>
              <a:rPr lang="sk-SK" sz="1100" b="0" i="0" dirty="0">
                <a:effectLst/>
                <a:latin typeface="Avenir Next LT Pro" panose="020B0504020202020204" pitchFamily="34" charset="-18"/>
              </a:rPr>
              <a:t> </a:t>
            </a:r>
            <a:r>
              <a:rPr lang="sk-SK" sz="1100" b="0" i="0" dirty="0" err="1">
                <a:effectLst/>
                <a:latin typeface="Avenir Next LT Pro" panose="020B0504020202020204" pitchFamily="34" charset="-18"/>
              </a:rPr>
              <a:t>Roumailhac</a:t>
            </a:r>
            <a:endParaRPr lang="sk-SK" sz="1100" dirty="0">
              <a:latin typeface="Avenir Next LT Pro" panose="020B0504020202020204" pitchFamily="34" charset="-18"/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8" y="1716170"/>
            <a:ext cx="3461666" cy="1964988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5245273" y="1608363"/>
            <a:ext cx="5195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Avenir Next LT Pro" panose="020B0504020202020204" pitchFamily="34" charset="-18"/>
              </a:rPr>
              <a:t>Na jeseň </a:t>
            </a:r>
            <a:r>
              <a:rPr lang="sk-SK" sz="1600" dirty="0">
                <a:latin typeface="Avenir Next LT Pro" panose="020B0504020202020204" pitchFamily="34" charset="-18"/>
              </a:rPr>
              <a:t>kolónia dosiahne </a:t>
            </a:r>
            <a:r>
              <a:rPr lang="sk-SK" sz="1600" dirty="0">
                <a:solidFill>
                  <a:schemeClr val="tx1"/>
                </a:solidFill>
                <a:latin typeface="Avenir Next LT Pro" panose="020B0504020202020204" pitchFamily="34" charset="-18"/>
              </a:rPr>
              <a:t>svoj vrchol rozvoja. Jedince postupne hynú, pričom prežijú len nové kráľovné, ktoré na nasledujúcu jar založia nové kolónie.</a:t>
            </a:r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5"/>
          <a:srcRect l="20266"/>
          <a:stretch>
            <a:fillRect/>
          </a:stretch>
        </p:blipFill>
        <p:spPr>
          <a:xfrm>
            <a:off x="5427133" y="2713188"/>
            <a:ext cx="4907548" cy="3462129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  <p:sp>
        <p:nvSpPr>
          <p:cNvPr id="10" name="Obdĺžnik 9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134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565" y="46992"/>
            <a:ext cx="1701350" cy="1134101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444499" y="376450"/>
            <a:ext cx="111800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Aké riziko hrozí opeľovačom?</a:t>
            </a:r>
          </a:p>
        </p:txBody>
      </p:sp>
      <p:sp>
        <p:nvSpPr>
          <p:cNvPr id="11" name="Zástupný objekt pre obsah 10"/>
          <p:cNvSpPr>
            <a:spLocks noGrp="1"/>
          </p:cNvSpPr>
          <p:nvPr>
            <p:ph idx="1"/>
          </p:nvPr>
        </p:nvSpPr>
        <p:spPr>
          <a:xfrm>
            <a:off x="6247775" y="1083115"/>
            <a:ext cx="5567590" cy="4719966"/>
          </a:xfrm>
          <a:prstGeom prst="roundRect">
            <a:avLst>
              <a:gd name="adj" fmla="val 9204"/>
            </a:avLst>
          </a:prstGeom>
          <a:solidFill>
            <a:schemeClr val="bg1">
              <a:alpha val="50196"/>
            </a:schemeClr>
          </a:solidFill>
          <a:ln w="19050" cap="flat" cmpd="sng" algn="ctr">
            <a:solidFill>
              <a:srgbClr val="0E824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Štúdia INRA (FR 2022/2023):</a:t>
            </a:r>
          </a:p>
          <a:p>
            <a:r>
              <a:rPr lang="fr-FR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900 </a:t>
            </a: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sršňov</a:t>
            </a:r>
            <a:r>
              <a:rPr lang="fr-FR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 </a:t>
            </a: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za deň chytených pomocou elektrickej harfy a zbernej nádoby.</a:t>
            </a:r>
            <a:endParaRPr lang="fr-FR" sz="2000" dirty="0">
              <a:solidFill>
                <a:srgbClr val="222222"/>
              </a:solidFill>
              <a:latin typeface="Avenir Next LT Pro Light" panose="020B0304020202020204" pitchFamily="34" charset="-18"/>
            </a:endParaRPr>
          </a:p>
          <a:p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Celkom </a:t>
            </a:r>
            <a:r>
              <a:rPr lang="fr-FR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8000 </a:t>
            </a: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sršňov</a:t>
            </a:r>
            <a:r>
              <a:rPr lang="fr-FR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 </a:t>
            </a: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za 10 dní v</a:t>
            </a:r>
            <a:r>
              <a:rPr lang="fr-FR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 sept</a:t>
            </a: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.</a:t>
            </a:r>
            <a:r>
              <a:rPr lang="fr-FR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 2022</a:t>
            </a: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. Pri opakovaní pokusu v </a:t>
            </a:r>
            <a:r>
              <a:rPr lang="sk-SK" sz="2000" dirty="0" err="1">
                <a:solidFill>
                  <a:srgbClr val="222222"/>
                </a:solidFill>
                <a:latin typeface="Avenir Next LT Pro Light" panose="020B0304020202020204" pitchFamily="34" charset="-18"/>
              </a:rPr>
              <a:t>sept</a:t>
            </a: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. </a:t>
            </a:r>
            <a:r>
              <a:rPr lang="fr-FR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2023</a:t>
            </a: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: 2x viac.</a:t>
            </a:r>
          </a:p>
          <a:p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Sršne </a:t>
            </a:r>
            <a:r>
              <a:rPr lang="sk-SK" sz="2000" dirty="0" err="1">
                <a:solidFill>
                  <a:srgbClr val="222222"/>
                </a:solidFill>
                <a:latin typeface="Avenir Next LT Pro Light" panose="020B0304020202020204" pitchFamily="34" charset="-18"/>
              </a:rPr>
              <a:t>očipovali</a:t>
            </a: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 a zistili, že 1 sršeň v priemere ulovila 4 včely denne.</a:t>
            </a:r>
          </a:p>
          <a:p>
            <a:pPr marL="0" indent="0">
              <a:buNone/>
            </a:pP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Ak 1 hniezdo má v </a:t>
            </a:r>
            <a:r>
              <a:rPr lang="sk-SK" sz="2000" dirty="0" err="1">
                <a:solidFill>
                  <a:srgbClr val="222222"/>
                </a:solidFill>
                <a:latin typeface="Avenir Next LT Pro Light" panose="020B0304020202020204" pitchFamily="34" charset="-18"/>
              </a:rPr>
              <a:t>sept</a:t>
            </a: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. 2000 robotníc, tak hypoteticky (4x2000x10) = 80 000 včiel</a:t>
            </a:r>
          </a:p>
          <a:p>
            <a:pPr marL="0" indent="0">
              <a:buNone/>
            </a:pPr>
            <a:r>
              <a:rPr lang="sk-SK" sz="2000" dirty="0">
                <a:solidFill>
                  <a:srgbClr val="222222"/>
                </a:solidFill>
                <a:latin typeface="Avenir Next LT Pro Light" panose="020B0304020202020204" pitchFamily="34" charset="-18"/>
              </a:rPr>
              <a:t>Čo ak sú v blízkosti 2-3 a viac hniezd? </a:t>
            </a:r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9456"/>
          <a:stretch>
            <a:fillRect/>
          </a:stretch>
        </p:blipFill>
        <p:spPr>
          <a:xfrm>
            <a:off x="444499" y="1083115"/>
            <a:ext cx="5306181" cy="471996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44499" y="5835219"/>
            <a:ext cx="11318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0" i="0" dirty="0">
                <a:solidFill>
                  <a:srgbClr val="FF0000"/>
                </a:solidFill>
                <a:effectLst/>
                <a:latin typeface="Avenir Next LT Pro" panose="020B0504020202020204" pitchFamily="34" charset="-18"/>
              </a:rPr>
              <a:t>Uprednostňuje ľudské sídla, kde má dostatok potravy, úkryty a vodu. Ak sa počet hniezd nekontroluje, môže narušiť miestne ekosystémy a ohroziť populáciu opeľovačov a tak narušiť celý miestny ekosystém.</a:t>
            </a:r>
            <a:endParaRPr lang="sk-SK" dirty="0">
              <a:solidFill>
                <a:srgbClr val="FF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  <p:sp>
        <p:nvSpPr>
          <p:cNvPr id="12" name="Obdĺžnik 11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637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134" y="174102"/>
            <a:ext cx="10515600" cy="1325563"/>
          </a:xfrm>
        </p:spPr>
        <p:txBody>
          <a:bodyPr>
            <a:norm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  <a:ea typeface="+mn-ea"/>
                <a:cs typeface="+mn-cs"/>
              </a:rPr>
              <a:t>Aké môžu byť ekonomické straty?</a:t>
            </a:r>
          </a:p>
        </p:txBody>
      </p:sp>
      <p:pic>
        <p:nvPicPr>
          <p:cNvPr id="9" name="Zástupný objekt pre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5" y="1351581"/>
            <a:ext cx="7529219" cy="4690445"/>
          </a:xfrm>
        </p:spPr>
      </p:pic>
      <p:sp>
        <p:nvSpPr>
          <p:cNvPr id="3" name="BlokTextu 2"/>
          <p:cNvSpPr txBox="1"/>
          <p:nvPr/>
        </p:nvSpPr>
        <p:spPr>
          <a:xfrm>
            <a:off x="8177785" y="1351581"/>
            <a:ext cx="3499865" cy="4739759"/>
          </a:xfrm>
          <a:prstGeom prst="rect">
            <a:avLst/>
          </a:prstGeom>
          <a:noFill/>
          <a:ln cap="rnd">
            <a:solidFill>
              <a:srgbClr val="0E803F"/>
            </a:solidFill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20 a viac hniezd / km2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k-SK" sz="2000" dirty="0">
              <a:latin typeface="Avenir Next LT Pro Light" panose="020B0304020202020204" pitchFamily="34" charset="-18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k-SK" sz="2000" dirty="0">
                <a:latin typeface="Avenir Next LT Pro Light" panose="020B0304020202020204" pitchFamily="34" charset="-18"/>
              </a:rPr>
              <a:t>Príklad: r. 2023, </a:t>
            </a:r>
            <a:r>
              <a:rPr lang="en-US" altLang="en-US" sz="2000" dirty="0">
                <a:latin typeface="Avenir Next LT Pro Light" panose="020B0304020202020204" pitchFamily="34" charset="-18"/>
              </a:rPr>
              <a:t>Argagnon</a:t>
            </a:r>
            <a:r>
              <a:rPr lang="sk-SK" altLang="en-US" sz="2000" dirty="0">
                <a:latin typeface="Avenir Next LT Pro Light" panose="020B0304020202020204" pitchFamily="34" charset="-18"/>
              </a:rPr>
              <a:t> (FR) – 60+ hniezd na 6 km</a:t>
            </a:r>
            <a:r>
              <a:rPr lang="sk-SK" altLang="en-US" sz="2000" baseline="30000" dirty="0">
                <a:latin typeface="Avenir Next LT Pro Light" panose="020B0304020202020204" pitchFamily="34" charset="-18"/>
              </a:rPr>
              <a:t>2</a:t>
            </a:r>
            <a:endParaRPr lang="sk-SK" sz="2000" dirty="0">
              <a:latin typeface="Avenir Next LT Pro Light" panose="020B0304020202020204" pitchFamily="34" charset="-18"/>
            </a:endParaRPr>
          </a:p>
          <a:p>
            <a:endParaRPr lang="sk-SK" sz="2000" baseline="30000" dirty="0">
              <a:latin typeface="Avenir Next LT Pro Light" panose="020B0304020202020204" pitchFamily="34" charset="-18"/>
            </a:endParaRPr>
          </a:p>
          <a:p>
            <a:r>
              <a:rPr lang="sk-SK" sz="2000" baseline="30000" dirty="0">
                <a:latin typeface="Avenir Next LT Pro Light" panose="020B0304020202020204" pitchFamily="34" charset="-18"/>
              </a:rPr>
              <a:t> </a:t>
            </a:r>
          </a:p>
          <a:p>
            <a:r>
              <a:rPr lang="sk-SK" sz="2000" baseline="30000" dirty="0">
                <a:latin typeface="Avenir Next LT Pro Light" panose="020B0304020202020204" pitchFamily="34" charset="-18"/>
              </a:rPr>
              <a:t>Zdroj: Paul </a:t>
            </a:r>
            <a:r>
              <a:rPr lang="sk-SK" sz="2000" baseline="30000" dirty="0" err="1">
                <a:latin typeface="Avenir Next LT Pro Light" panose="020B0304020202020204" pitchFamily="34" charset="-18"/>
              </a:rPr>
              <a:t>Fert</a:t>
            </a:r>
            <a:r>
              <a:rPr lang="sk-SK" sz="2000" baseline="30000" dirty="0">
                <a:latin typeface="Avenir Next LT Pro Light" panose="020B0304020202020204" pitchFamily="34" charset="-18"/>
              </a:rPr>
              <a:t> (profesionálny včelár) včelia farma “Mellifert” – sám zlikvidoval viac ako 20 hniezd v okolí stanovíšť</a:t>
            </a:r>
          </a:p>
          <a:p>
            <a:endParaRPr lang="sk-SK" sz="2000" baseline="30000" dirty="0">
              <a:latin typeface="Avenir Next LT Pro Light" panose="020B0304020202020204" pitchFamily="34" charset="-18"/>
            </a:endParaRPr>
          </a:p>
          <a:p>
            <a:r>
              <a:rPr lang="sk-SK" sz="2000" baseline="30000" dirty="0">
                <a:latin typeface="Avenir Next LT Pro Light" panose="020B0304020202020204" pitchFamily="34" charset="-18"/>
              </a:rPr>
              <a:t>Ekonomická strata</a:t>
            </a:r>
          </a:p>
          <a:p>
            <a:r>
              <a:rPr lang="sk-SK" sz="2000" baseline="30000" dirty="0">
                <a:latin typeface="Avenir Next LT Pro Light" panose="020B0304020202020204" pitchFamily="34" charset="-18"/>
              </a:rPr>
              <a:t>Náklady na zničenie 60 hniezd (á 150 EUR)</a:t>
            </a:r>
          </a:p>
          <a:p>
            <a:r>
              <a:rPr lang="sk-SK" sz="2000" b="1" baseline="30000" dirty="0">
                <a:latin typeface="Avenir Next LT Pro Light" panose="020B0304020202020204" pitchFamily="34" charset="-18"/>
              </a:rPr>
              <a:t>= 9 000 EUR  </a:t>
            </a:r>
          </a:p>
          <a:p>
            <a:r>
              <a:rPr lang="sk-SK" sz="2000" b="1" baseline="30000" dirty="0">
                <a:latin typeface="Avenir Next LT Pro Light" panose="020B0304020202020204" pitchFamily="34" charset="-18"/>
              </a:rPr>
              <a:t>strata 120 včelstiev (á 400 EUR/ včelstvo) </a:t>
            </a:r>
            <a:r>
              <a:rPr lang="sk-SK" sz="2000" b="1" baseline="30000" dirty="0" err="1">
                <a:latin typeface="Avenir Next LT Pro Light" panose="020B0304020202020204" pitchFamily="34" charset="-18"/>
              </a:rPr>
              <a:t>t.j</a:t>
            </a:r>
            <a:r>
              <a:rPr lang="sk-SK" sz="2000" b="1" baseline="30000" dirty="0">
                <a:latin typeface="Avenir Next LT Pro Light" panose="020B0304020202020204" pitchFamily="34" charset="-18"/>
              </a:rPr>
              <a:t>. + 48 000 EUR</a:t>
            </a:r>
          </a:p>
          <a:p>
            <a:r>
              <a:rPr lang="sk-SK" sz="2000" b="1" baseline="30000" dirty="0">
                <a:latin typeface="Avenir Next LT Pro Light" panose="020B0304020202020204" pitchFamily="34" charset="-18"/>
              </a:rPr>
              <a:t>+ podpora v nezamestnanosti /500 EUR x 12 mes. = 6000 EUR, + kompenzácie za včelstvá 100 EUR/včelstvo = 12 000 EUR</a:t>
            </a:r>
          </a:p>
          <a:p>
            <a:r>
              <a:rPr lang="sk-SK" sz="2000" b="1" baseline="30000" dirty="0">
                <a:latin typeface="Avenir Next LT Pro Light" panose="020B0304020202020204" pitchFamily="34" charset="-18"/>
              </a:rPr>
              <a:t>= </a:t>
            </a:r>
            <a:r>
              <a:rPr lang="sk-SK" sz="2000" b="1" baseline="30000" dirty="0">
                <a:solidFill>
                  <a:srgbClr val="FF0000"/>
                </a:solidFill>
                <a:latin typeface="Avenir Next LT Pro Light" panose="020B0304020202020204" pitchFamily="34" charset="-18"/>
              </a:rPr>
              <a:t>75 000 EUR / rok</a:t>
            </a:r>
          </a:p>
          <a:p>
            <a:r>
              <a:rPr lang="sk-SK" sz="2000" b="1" baseline="30000" dirty="0">
                <a:latin typeface="Avenir Next LT Pro Light" panose="020B0304020202020204" pitchFamily="34" charset="-18"/>
              </a:rPr>
              <a:t>+ ? hodnota opeľovania</a:t>
            </a:r>
            <a:endParaRPr lang="sk-SK" b="1" baseline="30000" dirty="0">
              <a:latin typeface="Avenir Next LT Pro Light" panose="020B0304020202020204" pitchFamily="34" charset="-18"/>
            </a:endParaRPr>
          </a:p>
        </p:txBody>
      </p:sp>
      <p:pic>
        <p:nvPicPr>
          <p:cNvPr id="6" name="Obrázok 5" descr="Obrázok, na ktorom je škodca, blanokrídly hmyz, bezstavovec, Chrysididae&#10;&#10;Automaticky generovaný popi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041" y="0"/>
            <a:ext cx="1701350" cy="1134101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9686831" y="6506291"/>
            <a:ext cx="225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helena</a:t>
            </a:r>
            <a:r>
              <a:rPr lang="sk-SK" sz="1400" dirty="0"/>
              <a:t>.</a:t>
            </a:r>
            <a:r>
              <a:rPr lang="en-US" sz="1400" dirty="0"/>
              <a:t>p</a:t>
            </a:r>
            <a:r>
              <a:rPr lang="sk-SK" sz="1400" dirty="0" err="1"/>
              <a:t>rokova</a:t>
            </a:r>
            <a:r>
              <a:rPr lang="en-US" sz="1400" dirty="0"/>
              <a:t>@gmail.com</a:t>
            </a:r>
            <a:endParaRPr lang="sk-SK" sz="1400" dirty="0"/>
          </a:p>
        </p:txBody>
      </p:sp>
      <p:sp>
        <p:nvSpPr>
          <p:cNvPr id="11" name="Obdĺžnik 10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146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44499" y="367842"/>
            <a:ext cx="1118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spc="100" dirty="0">
                <a:solidFill>
                  <a:srgbClr val="0E8240"/>
                </a:solidFill>
                <a:latin typeface="Avenir Next LT Pro Demi" panose="020B0704020202020204" pitchFamily="34" charset="-18"/>
              </a:rPr>
              <a:t>Vysoko invázny druh v Európe. </a:t>
            </a:r>
          </a:p>
        </p:txBody>
      </p:sp>
      <p:sp>
        <p:nvSpPr>
          <p:cNvPr id="5" name="Obdĺžnik 4"/>
          <p:cNvSpPr/>
          <p:nvPr/>
        </p:nvSpPr>
        <p:spPr>
          <a:xfrm>
            <a:off x="12001500" y="0"/>
            <a:ext cx="190500" cy="6858000"/>
          </a:xfrm>
          <a:prstGeom prst="rect">
            <a:avLst/>
          </a:prstGeom>
          <a:solidFill>
            <a:srgbClr val="0E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2" name="Obdĺžnik 291"/>
          <p:cNvSpPr/>
          <p:nvPr/>
        </p:nvSpPr>
        <p:spPr>
          <a:xfrm>
            <a:off x="6874135" y="6136119"/>
            <a:ext cx="5077608" cy="4843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GB" sz="1600" spc="-1" dirty="0">
              <a:solidFill>
                <a:srgbClr val="FF0000"/>
              </a:solidFill>
              <a:latin typeface="Arial" panose="020B0604020202020204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6958329" y="1951430"/>
            <a:ext cx="4666224" cy="3970318"/>
          </a:xfrm>
          <a:prstGeom prst="rect">
            <a:avLst/>
          </a:prstGeom>
          <a:noFill/>
          <a:ln w="12700" cap="rnd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sk-SK" dirty="0">
                <a:latin typeface="Avenir Next LT Pro" panose="020B0504020202020204" pitchFamily="34" charset="-18"/>
              </a:rPr>
              <a:t>Môže sa prirodzene šíriť aj viac ako 40 km / rok (DE) alebo 78 km (FR). </a:t>
            </a:r>
          </a:p>
          <a:p>
            <a:endParaRPr lang="sk-SK" b="1" dirty="0">
              <a:latin typeface="Avenir Next LT Pro" panose="020B0504020202020204" pitchFamily="34" charset="-18"/>
            </a:endParaRPr>
          </a:p>
          <a:p>
            <a:r>
              <a:rPr lang="sk-SK" dirty="0">
                <a:latin typeface="Avenir Next LT Pro" panose="020B0504020202020204" pitchFamily="34" charset="-18"/>
              </a:rPr>
              <a:t>Rýchlosť letu robotnice – </a:t>
            </a:r>
            <a:r>
              <a:rPr lang="sk-SK" b="1" dirty="0">
                <a:latin typeface="Avenir Next LT Pro" panose="020B0504020202020204" pitchFamily="34" charset="-18"/>
              </a:rPr>
              <a:t>25 km/h. </a:t>
            </a:r>
          </a:p>
          <a:p>
            <a:endParaRPr lang="sk-SK" dirty="0">
              <a:latin typeface="Avenir Next LT Pro" panose="020B0504020202020204" pitchFamily="34" charset="-18"/>
            </a:endParaRPr>
          </a:p>
          <a:p>
            <a:r>
              <a:rPr lang="sk-SK" dirty="0">
                <a:latin typeface="Avenir Next LT Pro" panose="020B0504020202020204" pitchFamily="34" charset="-18"/>
              </a:rPr>
              <a:t>Počet jedincov v hniezde koncom leta –</a:t>
            </a:r>
            <a:r>
              <a:rPr lang="sk-SK" b="1" dirty="0">
                <a:latin typeface="Avenir Next LT Pro" panose="020B0504020202020204" pitchFamily="34" charset="-18"/>
              </a:rPr>
              <a:t>1000 - 3 000. </a:t>
            </a:r>
          </a:p>
          <a:p>
            <a:endParaRPr lang="sk-SK" b="1" dirty="0">
              <a:latin typeface="Avenir Next LT Pro" panose="020B0504020202020204" pitchFamily="34" charset="-18"/>
            </a:endParaRPr>
          </a:p>
          <a:p>
            <a:r>
              <a:rPr lang="sk-SK" dirty="0">
                <a:latin typeface="Avenir Next LT Pro" panose="020B0504020202020204" pitchFamily="34" charset="-18"/>
              </a:rPr>
              <a:t>Počet kráľovien generovaných 1 kolóniou – </a:t>
            </a:r>
            <a:r>
              <a:rPr lang="sk-SK" b="1" dirty="0">
                <a:latin typeface="Avenir Next LT Pro" panose="020B0504020202020204" pitchFamily="34" charset="-18"/>
              </a:rPr>
              <a:t>200 až 1500 </a:t>
            </a:r>
            <a:r>
              <a:rPr lang="sk-SK" dirty="0">
                <a:latin typeface="Avenir Next LT Pro" panose="020B0504020202020204" pitchFamily="34" charset="-18"/>
              </a:rPr>
              <a:t>podľa veľkosti hniezda.</a:t>
            </a:r>
          </a:p>
          <a:p>
            <a:endParaRPr lang="sk-SK" dirty="0">
              <a:latin typeface="Avenir Next LT Pro" panose="020B0504020202020204" pitchFamily="34" charset="-18"/>
            </a:endParaRPr>
          </a:p>
          <a:p>
            <a:r>
              <a:rPr lang="sk-SK" dirty="0">
                <a:latin typeface="Avenir Next LT Pro" panose="020B0504020202020204" pitchFamily="34" charset="-18"/>
              </a:rPr>
              <a:t>Počet buniek – 15 000, ktoré môžu byť aj 2-3 x zakladené počas biologického cyklu.</a:t>
            </a:r>
          </a:p>
          <a:p>
            <a:endParaRPr lang="sk-SK" dirty="0">
              <a:latin typeface="Avenir Next LT Pro" panose="020B0504020202020204" pitchFamily="34" charset="-18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A10CE4C-6870-282D-2C3F-600FFEAA4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2" y="1752191"/>
            <a:ext cx="6210700" cy="41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7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b08311-f612-4d73-9f7c-7427971031fb" xsi:nil="true"/>
    <lcf76f155ced4ddcb4097134ff3c332f xmlns="b1f5b8cf-751d-4c41-98c6-435bd0441f2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4890C76CC0CED4CA4CDC72874B0BFF7" ma:contentTypeVersion="13" ma:contentTypeDescription="Umožňuje vytvoriť nový dokument." ma:contentTypeScope="" ma:versionID="db293e0b40d73e7187d3c7497fd6caa7">
  <xsd:schema xmlns:xsd="http://www.w3.org/2001/XMLSchema" xmlns:xs="http://www.w3.org/2001/XMLSchema" xmlns:p="http://schemas.microsoft.com/office/2006/metadata/properties" xmlns:ns2="b1f5b8cf-751d-4c41-98c6-435bd0441f2a" xmlns:ns3="57b08311-f612-4d73-9f7c-7427971031fb" targetNamespace="http://schemas.microsoft.com/office/2006/metadata/properties" ma:root="true" ma:fieldsID="1ca4405e94d3ab25bb00b04d2b57d075" ns2:_="" ns3:_="">
    <xsd:import namespace="b1f5b8cf-751d-4c41-98c6-435bd0441f2a"/>
    <xsd:import namespace="57b08311-f612-4d73-9f7c-7427971031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f5b8cf-751d-4c41-98c6-435bd0441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a" ma:readOnly="false" ma:fieldId="{5cf76f15-5ced-4ddc-b409-7134ff3c332f}" ma:taxonomyMulti="true" ma:sspId="50605dc7-0912-40d9-82f7-6e62447610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b08311-f612-4d73-9f7c-7427971031f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a671f73-cb88-4e51-8a68-f0b6f554c681}" ma:internalName="TaxCatchAll" ma:showField="CatchAllData" ma:web="57b08311-f612-4d73-9f7c-7427971031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3C33C7-3648-4010-92D0-91F43AE4C0CF}">
  <ds:schemaRefs/>
</ds:datastoreItem>
</file>

<file path=customXml/itemProps2.xml><?xml version="1.0" encoding="utf-8"?>
<ds:datastoreItem xmlns:ds="http://schemas.openxmlformats.org/officeDocument/2006/customXml" ds:itemID="{B478A3EA-829D-4E16-A9B1-24E4729336CE}">
  <ds:schemaRefs/>
</ds:datastoreItem>
</file>

<file path=customXml/itemProps3.xml><?xml version="1.0" encoding="utf-8"?>
<ds:datastoreItem xmlns:ds="http://schemas.openxmlformats.org/officeDocument/2006/customXml" ds:itemID="{AE6EEB2A-A0C5-4CDD-B5F7-045218BF9B3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1872</Words>
  <Application>Microsoft Office PowerPoint</Application>
  <PresentationFormat>Širokouhlá</PresentationFormat>
  <Paragraphs>295</Paragraphs>
  <Slides>32</Slides>
  <Notes>6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40" baseType="lpstr">
      <vt:lpstr>Arial</vt:lpstr>
      <vt:lpstr>Avenir Next LT Pro</vt:lpstr>
      <vt:lpstr>Avenir Next LT Pro Demi</vt:lpstr>
      <vt:lpstr>Avenir Next LT Pro Light</vt:lpstr>
      <vt:lpstr>Calibri</vt:lpstr>
      <vt:lpstr>Calibri Light</vt:lpstr>
      <vt:lpstr>Cambria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Kde si stavia sršeň V. velutina hniezdo?  ..... Všade!</vt:lpstr>
      <vt:lpstr>Prezentácia programu PowerPoint</vt:lpstr>
      <vt:lpstr>Prezentácia programu PowerPoint</vt:lpstr>
      <vt:lpstr>Aké môžu byť ekonomické straty?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PC1</dc:creator>
  <cp:lastModifiedBy>Helena Prokova</cp:lastModifiedBy>
  <cp:revision>36</cp:revision>
  <dcterms:created xsi:type="dcterms:W3CDTF">2024-10-29T08:40:00Z</dcterms:created>
  <dcterms:modified xsi:type="dcterms:W3CDTF">2025-05-20T06:18:53Z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9451B57D802E4296A4B6877D8E4C49A6_13</vt:lpwstr>
  </property>
  <property fmtid="{D5CDD505-2E9C-101B-9397-08002B2CF9AE}" pid="3" name="KSOProductBuildVer">
    <vt:lpwstr>1033-12.2.0.21179</vt:lpwstr>
  </property>
</Properties>
</file>