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18" r:id="rId6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eněk For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C489F2-4665-4767-8F73-ECB07D929C19}">
  <a:tblStyle styleId="{1CC489F2-4665-4767-8F73-ECB07D929C19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EE6"/>
          </a:solidFill>
        </a:fill>
      </a:tcStyle>
    </a:wholeTbl>
    <a:band1H>
      <a:tcTxStyle/>
      <a:tcStyle>
        <a:tcBdr/>
        <a:fill>
          <a:solidFill>
            <a:srgbClr val="E9D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D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9" autoAdjust="0"/>
  </p:normalViewPr>
  <p:slideViewPr>
    <p:cSldViewPr snapToGrid="0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List3!$B$22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List3!$A$23:$A$36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List3!$B$23:$B$36</c:f>
              <c:numCache>
                <c:formatCode>0.0</c:formatCode>
                <c:ptCount val="14"/>
                <c:pt idx="0">
                  <c:v>11.9</c:v>
                </c:pt>
                <c:pt idx="1">
                  <c:v>13.6</c:v>
                </c:pt>
                <c:pt idx="2">
                  <c:v>13.6</c:v>
                </c:pt>
                <c:pt idx="3">
                  <c:v>12.2</c:v>
                </c:pt>
                <c:pt idx="4">
                  <c:v>14.3</c:v>
                </c:pt>
                <c:pt idx="5">
                  <c:v>15.1</c:v>
                </c:pt>
                <c:pt idx="6">
                  <c:v>16.7</c:v>
                </c:pt>
                <c:pt idx="7">
                  <c:v>12.2</c:v>
                </c:pt>
                <c:pt idx="8">
                  <c:v>15.8</c:v>
                </c:pt>
                <c:pt idx="9">
                  <c:v>13.4</c:v>
                </c:pt>
                <c:pt idx="10">
                  <c:v>18.8</c:v>
                </c:pt>
                <c:pt idx="11" formatCode="General">
                  <c:v>25.2</c:v>
                </c:pt>
                <c:pt idx="12">
                  <c:v>25.5</c:v>
                </c:pt>
                <c:pt idx="1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2-41A8-8F49-68A83E844634}"/>
            </c:ext>
          </c:extLst>
        </c:ser>
        <c:ser>
          <c:idx val="1"/>
          <c:order val="1"/>
          <c:tx>
            <c:strRef>
              <c:f>List3!$C$22</c:f>
              <c:strCache>
                <c:ptCount val="1"/>
                <c:pt idx="0">
                  <c:v>0-3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List3!$A$23:$A$36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List3!$C$23:$C$36</c:f>
              <c:numCache>
                <c:formatCode>0.0</c:formatCode>
                <c:ptCount val="14"/>
                <c:pt idx="0">
                  <c:v>49.1</c:v>
                </c:pt>
                <c:pt idx="1">
                  <c:v>55.7</c:v>
                </c:pt>
                <c:pt idx="2">
                  <c:v>56.3</c:v>
                </c:pt>
                <c:pt idx="3">
                  <c:v>55.2</c:v>
                </c:pt>
                <c:pt idx="4">
                  <c:v>55.4</c:v>
                </c:pt>
                <c:pt idx="5">
                  <c:v>59.9</c:v>
                </c:pt>
                <c:pt idx="6">
                  <c:v>58</c:v>
                </c:pt>
                <c:pt idx="7">
                  <c:v>52.7</c:v>
                </c:pt>
                <c:pt idx="8">
                  <c:v>54.5</c:v>
                </c:pt>
                <c:pt idx="9">
                  <c:v>54.5</c:v>
                </c:pt>
                <c:pt idx="10">
                  <c:v>61.2</c:v>
                </c:pt>
                <c:pt idx="11" formatCode="General">
                  <c:v>61.3</c:v>
                </c:pt>
                <c:pt idx="12">
                  <c:v>60</c:v>
                </c:pt>
                <c:pt idx="13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2-41A8-8F49-68A83E844634}"/>
            </c:ext>
          </c:extLst>
        </c:ser>
        <c:ser>
          <c:idx val="2"/>
          <c:order val="2"/>
          <c:tx>
            <c:strRef>
              <c:f>List3!$D$22</c:f>
              <c:strCache>
                <c:ptCount val="1"/>
                <c:pt idx="0">
                  <c:v>3-10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List3!$A$23:$A$36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List3!$D$23:$D$36</c:f>
              <c:numCache>
                <c:formatCode>0.0</c:formatCode>
                <c:ptCount val="14"/>
                <c:pt idx="0">
                  <c:v>23.8</c:v>
                </c:pt>
                <c:pt idx="1">
                  <c:v>21.3</c:v>
                </c:pt>
                <c:pt idx="2">
                  <c:v>19.8</c:v>
                </c:pt>
                <c:pt idx="3">
                  <c:v>23.9</c:v>
                </c:pt>
                <c:pt idx="4">
                  <c:v>18.899999999999999</c:v>
                </c:pt>
                <c:pt idx="5">
                  <c:v>17.8</c:v>
                </c:pt>
                <c:pt idx="6">
                  <c:v>17.7</c:v>
                </c:pt>
                <c:pt idx="7">
                  <c:v>24.2</c:v>
                </c:pt>
                <c:pt idx="8">
                  <c:v>20.7</c:v>
                </c:pt>
                <c:pt idx="9">
                  <c:v>26</c:v>
                </c:pt>
                <c:pt idx="10">
                  <c:v>16.100000000000001</c:v>
                </c:pt>
                <c:pt idx="11" formatCode="General">
                  <c:v>10.7</c:v>
                </c:pt>
                <c:pt idx="12">
                  <c:v>11.5</c:v>
                </c:pt>
                <c:pt idx="1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2-41A8-8F49-68A83E844634}"/>
            </c:ext>
          </c:extLst>
        </c:ser>
        <c:ser>
          <c:idx val="3"/>
          <c:order val="3"/>
          <c:tx>
            <c:strRef>
              <c:f>List3!$E$22</c:f>
              <c:strCache>
                <c:ptCount val="1"/>
                <c:pt idx="0">
                  <c:v>nad 10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List3!$A$23:$A$36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List3!$E$23:$E$36</c:f>
              <c:numCache>
                <c:formatCode>0.0</c:formatCode>
                <c:ptCount val="14"/>
                <c:pt idx="0">
                  <c:v>15.2</c:v>
                </c:pt>
                <c:pt idx="1">
                  <c:v>9.4</c:v>
                </c:pt>
                <c:pt idx="2">
                  <c:v>10.3</c:v>
                </c:pt>
                <c:pt idx="3">
                  <c:v>8.6999999999999993</c:v>
                </c:pt>
                <c:pt idx="4">
                  <c:v>11.4</c:v>
                </c:pt>
                <c:pt idx="5">
                  <c:v>7.2</c:v>
                </c:pt>
                <c:pt idx="6">
                  <c:v>7.6</c:v>
                </c:pt>
                <c:pt idx="7">
                  <c:v>10.9</c:v>
                </c:pt>
                <c:pt idx="8">
                  <c:v>9</c:v>
                </c:pt>
                <c:pt idx="9">
                  <c:v>6.1</c:v>
                </c:pt>
                <c:pt idx="10">
                  <c:v>3.9</c:v>
                </c:pt>
                <c:pt idx="11" formatCode="General">
                  <c:v>2.8</c:v>
                </c:pt>
                <c:pt idx="12">
                  <c:v>3</c:v>
                </c:pt>
                <c:pt idx="1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A2-41A8-8F49-68A83E844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217776"/>
        <c:axId val="281957808"/>
      </c:barChart>
      <c:catAx>
        <c:axId val="25921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957808"/>
        <c:crosses val="autoZero"/>
        <c:auto val="1"/>
        <c:lblAlgn val="ctr"/>
        <c:lblOffset val="100"/>
        <c:noMultiLvlLbl val="0"/>
      </c:catAx>
      <c:valAx>
        <c:axId val="28195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921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 ohnisek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List4!$C$7</c:f>
              <c:strCache>
                <c:ptCount val="1"/>
                <c:pt idx="0">
                  <c:v>počet ohnisek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List4!$B$8:$B$20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List4!$C$8:$C$20</c:f>
              <c:numCache>
                <c:formatCode>General</c:formatCode>
                <c:ptCount val="13"/>
                <c:pt idx="0">
                  <c:v>164</c:v>
                </c:pt>
                <c:pt idx="1">
                  <c:v>160</c:v>
                </c:pt>
                <c:pt idx="2">
                  <c:v>179</c:v>
                </c:pt>
                <c:pt idx="3">
                  <c:v>128</c:v>
                </c:pt>
                <c:pt idx="4">
                  <c:v>332</c:v>
                </c:pt>
                <c:pt idx="5">
                  <c:v>239</c:v>
                </c:pt>
                <c:pt idx="6">
                  <c:v>242</c:v>
                </c:pt>
                <c:pt idx="7">
                  <c:v>152</c:v>
                </c:pt>
                <c:pt idx="8">
                  <c:v>113</c:v>
                </c:pt>
                <c:pt idx="9">
                  <c:v>134</c:v>
                </c:pt>
                <c:pt idx="10">
                  <c:v>108</c:v>
                </c:pt>
                <c:pt idx="11">
                  <c:v>63</c:v>
                </c:pt>
                <c:pt idx="1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C9-42F6-872B-81A7E6BE59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902496"/>
        <c:axId val="251468240"/>
      </c:lineChart>
      <c:catAx>
        <c:axId val="2509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1468240"/>
        <c:crosses val="autoZero"/>
        <c:auto val="1"/>
        <c:lblAlgn val="ctr"/>
        <c:lblOffset val="100"/>
        <c:noMultiLvlLbl val="0"/>
      </c:catAx>
      <c:valAx>
        <c:axId val="251468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09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317277464532512E-2"/>
          <c:y val="1.4954095636347794E-2"/>
          <c:w val="0.91562537302307545"/>
          <c:h val="0.7294621588768649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List4!$D$24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List4!$B$25:$B$38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List4!$D$25:$D$38</c:f>
              <c:numCache>
                <c:formatCode>General</c:formatCode>
                <c:ptCount val="14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  <c:pt idx="11">
                  <c:v>31</c:v>
                </c:pt>
                <c:pt idx="12">
                  <c:v>30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3-49BB-8270-24B6F2812A5F}"/>
            </c:ext>
          </c:extLst>
        </c:ser>
        <c:ser>
          <c:idx val="2"/>
          <c:order val="2"/>
          <c:tx>
            <c:strRef>
              <c:f>List4!$E$24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List4!$B$25:$B$38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List4!$E$25:$E$38</c:f>
              <c:numCache>
                <c:formatCode>General</c:formatCode>
                <c:ptCount val="14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23</c:v>
                </c:pt>
                <c:pt idx="9">
                  <c:v>0</c:v>
                </c:pt>
                <c:pt idx="10">
                  <c:v>16</c:v>
                </c:pt>
                <c:pt idx="11">
                  <c:v>12</c:v>
                </c:pt>
                <c:pt idx="12">
                  <c:v>13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3-49BB-8270-24B6F2812A5F}"/>
            </c:ext>
          </c:extLst>
        </c:ser>
        <c:ser>
          <c:idx val="3"/>
          <c:order val="3"/>
          <c:tx>
            <c:strRef>
              <c:f>List4!$F$24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List4!$B$25:$B$38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List4!$F$25:$F$38</c:f>
              <c:numCache>
                <c:formatCode>General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19</c:v>
                </c:pt>
                <c:pt idx="10">
                  <c:v>14</c:v>
                </c:pt>
                <c:pt idx="11">
                  <c:v>19</c:v>
                </c:pt>
                <c:pt idx="12">
                  <c:v>14</c:v>
                </c:pt>
                <c:pt idx="1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3-49BB-8270-24B6F2812A5F}"/>
            </c:ext>
          </c:extLst>
        </c:ser>
        <c:ser>
          <c:idx val="4"/>
          <c:order val="4"/>
          <c:tx>
            <c:strRef>
              <c:f>List4!$G$24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List4!$B$25:$B$38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List4!$G$25:$G$38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17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D3-49BB-8270-24B6F2812A5F}"/>
            </c:ext>
          </c:extLst>
        </c:ser>
        <c:ser>
          <c:idx val="5"/>
          <c:order val="5"/>
          <c:tx>
            <c:strRef>
              <c:f>List4!$H$24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List4!$B$25:$B$38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List4!$H$25:$H$38</c:f>
              <c:numCache>
                <c:formatCode>General</c:formatCode>
                <c:ptCount val="14"/>
                <c:pt idx="1">
                  <c:v>1</c:v>
                </c:pt>
                <c:pt idx="3">
                  <c:v>1</c:v>
                </c:pt>
                <c:pt idx="8">
                  <c:v>20</c:v>
                </c:pt>
                <c:pt idx="10">
                  <c:v>3</c:v>
                </c:pt>
                <c:pt idx="12">
                  <c:v>14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D3-49BB-8270-24B6F28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0538367"/>
        <c:axId val="154113239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List4!$C$24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List4!$B$25:$B$38</c15:sqref>
                        </c15:formulaRef>
                      </c:ext>
                    </c:extLst>
                    <c:strCache>
                      <c:ptCount val="14"/>
                      <c:pt idx="0">
                        <c:v>Hlavní město Praha</c:v>
                      </c:pt>
                      <c:pt idx="1">
                        <c:v>Středočeský kraj</c:v>
                      </c:pt>
                      <c:pt idx="2">
                        <c:v>Jihočeský kraj</c:v>
                      </c:pt>
                      <c:pt idx="3">
                        <c:v>Plzeňský kraj</c:v>
                      </c:pt>
                      <c:pt idx="4">
                        <c:v>Karlovarský kraj</c:v>
                      </c:pt>
                      <c:pt idx="5">
                        <c:v>Ústecký kraj</c:v>
                      </c:pt>
                      <c:pt idx="6">
                        <c:v>Liberecký kraj</c:v>
                      </c:pt>
                      <c:pt idx="7">
                        <c:v>Královéhradecký kraj</c:v>
                      </c:pt>
                      <c:pt idx="8">
                        <c:v>Pardubický kraj</c:v>
                      </c:pt>
                      <c:pt idx="9">
                        <c:v>Kraj Vysočina</c:v>
                      </c:pt>
                      <c:pt idx="10">
                        <c:v>Jihomoravský kraj</c:v>
                      </c:pt>
                      <c:pt idx="11">
                        <c:v>Olomoucký kraj</c:v>
                      </c:pt>
                      <c:pt idx="12">
                        <c:v>Zlínský kraj</c:v>
                      </c:pt>
                      <c:pt idx="13">
                        <c:v>Moravskoslezský kraj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List4!$C$25:$C$38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6D3-49BB-8270-24B6F2812A5F}"/>
                  </c:ext>
                </c:extLst>
              </c15:ser>
            </c15:filteredBarSeries>
          </c:ext>
        </c:extLst>
      </c:barChart>
      <c:catAx>
        <c:axId val="167053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1132399"/>
        <c:crosses val="autoZero"/>
        <c:auto val="1"/>
        <c:lblAlgn val="ctr"/>
        <c:lblOffset val="100"/>
        <c:noMultiLvlLbl val="0"/>
      </c:catAx>
      <c:valAx>
        <c:axId val="154113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053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3T09:57:52.733" idx="1">
    <p:pos x="6000" y="0"/>
    <p:text>Tady je otázkou, zda sem přidat informaci o možnosti výplaty 1D  na účet pomocí abo dávky.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ebfab6958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5ebfab69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6deb0ac227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26deb0ac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1207534"/>
            <a:ext cx="9144000" cy="2068353"/>
          </a:xfrm>
          <a:prstGeom prst="rect">
            <a:avLst/>
          </a:prstGeom>
          <a:gradFill>
            <a:gsLst>
              <a:gs pos="0">
                <a:srgbClr val="FFFBEE">
                  <a:alpha val="0"/>
                </a:srgbClr>
              </a:gs>
              <a:gs pos="77000">
                <a:srgbClr val="F7C41F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tex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Char char="▪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3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ělící snímek">
  <p:cSld name="Dělící sníme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2394823"/>
            <a:ext cx="9144000" cy="2068353"/>
          </a:xfrm>
          <a:prstGeom prst="rect">
            <a:avLst/>
          </a:prstGeom>
          <a:gradFill>
            <a:gsLst>
              <a:gs pos="0">
                <a:srgbClr val="FFFBEE">
                  <a:alpha val="0"/>
                </a:srgbClr>
              </a:gs>
              <a:gs pos="77000">
                <a:srgbClr val="F7C41F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Char char="▪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3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Char char="▪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3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slední snímek">
  <p:cSld name="1_Poslední sníme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0" y="947651"/>
            <a:ext cx="9144000" cy="1330038"/>
          </a:xfrm>
          <a:prstGeom prst="rect">
            <a:avLst/>
          </a:prstGeom>
          <a:gradFill>
            <a:gsLst>
              <a:gs pos="0">
                <a:srgbClr val="FFFBEE">
                  <a:alpha val="0"/>
                </a:srgbClr>
              </a:gs>
              <a:gs pos="77000">
                <a:srgbClr val="F7C41F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685800" y="46422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685800" y="2851827"/>
            <a:ext cx="7772400" cy="2992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1101820" y="5104976"/>
            <a:ext cx="379339" cy="27817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7"/>
          <p:cNvSpPr/>
          <p:nvPr/>
        </p:nvSpPr>
        <p:spPr>
          <a:xfrm rot="-5400000">
            <a:off x="1085777" y="3832719"/>
            <a:ext cx="411427" cy="411698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1177869" y="4464458"/>
            <a:ext cx="196718" cy="340436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085641" y="3117850"/>
            <a:ext cx="7119021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1755199" y="5073982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1755199" y="4478013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4"/>
          </p:nvPr>
        </p:nvSpPr>
        <p:spPr>
          <a:xfrm>
            <a:off x="1755199" y="3868489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í snímek">
  <p:cSld name="Poslední sníme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947651"/>
            <a:ext cx="9144000" cy="1330038"/>
          </a:xfrm>
          <a:prstGeom prst="rect">
            <a:avLst/>
          </a:prstGeom>
          <a:gradFill>
            <a:gsLst>
              <a:gs pos="0">
                <a:srgbClr val="FFFBEE">
                  <a:alpha val="0"/>
                </a:srgbClr>
              </a:gs>
              <a:gs pos="77000">
                <a:srgbClr val="F7C41F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685800" y="46422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685800" y="2851827"/>
            <a:ext cx="7772400" cy="2992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1101820" y="3899218"/>
            <a:ext cx="379339" cy="27817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8"/>
          <p:cNvSpPr/>
          <p:nvPr/>
        </p:nvSpPr>
        <p:spPr>
          <a:xfrm rot="-5400000">
            <a:off x="1085777" y="5066619"/>
            <a:ext cx="411427" cy="411698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1177869" y="4464458"/>
            <a:ext cx="196718" cy="340436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989214" y="3056633"/>
            <a:ext cx="6118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Další informace naleznete skrze kontakty níže: </a:t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1695796" y="3843497"/>
            <a:ext cx="6118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1695795" y="4445695"/>
            <a:ext cx="6118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telefon</a:t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1695795" y="5087802"/>
            <a:ext cx="6118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webové stránky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6379054"/>
            <a:ext cx="9144000" cy="45719"/>
          </a:xfrm>
          <a:prstGeom prst="rect">
            <a:avLst/>
          </a:prstGeom>
          <a:gradFill>
            <a:gsLst>
              <a:gs pos="0">
                <a:srgbClr val="C19003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8650" y="6502541"/>
            <a:ext cx="233227" cy="268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489887" y="6507163"/>
            <a:ext cx="22525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Český svaz včelařů, z. s.</a:t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gradFill>
            <a:gsLst>
              <a:gs pos="0">
                <a:srgbClr val="C19003"/>
              </a:gs>
              <a:gs pos="100000">
                <a:srgbClr val="F7C41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elarstvi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cis.formsoft.cz/Zadost-o-1D-c3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kova@vcelarstvi.c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mailto:rueckerova@vcelarstvi.cz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cis.formsoft.cz/Clenske-prispevky-c39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elarstvi.cz/dokumenty-cms/cenik-mvp-act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elarstvi.cz/statuty-rady-smernice-metodicke-pokyny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vcelarstvi.cz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vcelarstvi.cz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elarstvi.cz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elarstvi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 dirty="0"/>
              <a:t>Aktivy funkcionářů ČSV</a:t>
            </a:r>
            <a:br>
              <a:rPr lang="cs-CZ" dirty="0"/>
            </a:br>
            <a:r>
              <a:rPr lang="cs-CZ" dirty="0"/>
              <a:t> 2023</a:t>
            </a:r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1143000" y="3657600"/>
            <a:ext cx="6785386" cy="210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dirty="0"/>
              <a:t>Prezentace pro ZO, OO a KKV ČSV, z. s.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dirty="0"/>
              <a:t>Autor: Český svaz včelařů, </a:t>
            </a:r>
            <a:r>
              <a:rPr lang="cs-CZ" dirty="0" err="1"/>
              <a:t>z.s</a:t>
            </a:r>
            <a:r>
              <a:rPr lang="cs-CZ"/>
              <a:t>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/>
              <a:t>srpen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0"/>
          <p:cNvGrpSpPr/>
          <p:nvPr/>
        </p:nvGrpSpPr>
        <p:grpSpPr>
          <a:xfrm>
            <a:off x="628638" y="2734225"/>
            <a:ext cx="7886763" cy="3441725"/>
            <a:chOff x="-4" y="279347"/>
            <a:chExt cx="7886763" cy="3441725"/>
          </a:xfrm>
        </p:grpSpPr>
        <p:sp>
          <p:nvSpPr>
            <p:cNvPr id="144" name="Google Shape;144;p20"/>
            <p:cNvSpPr/>
            <p:nvPr/>
          </p:nvSpPr>
          <p:spPr>
            <a:xfrm>
              <a:off x="153659" y="279347"/>
              <a:ext cx="7733100" cy="11607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203159" y="336047"/>
              <a:ext cx="76269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Opatření Analýza včelích produktů (dříve Úhrada nákladů na rozbory medu) od 1. 1. 2023</a:t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0" y="1163266"/>
              <a:ext cx="7886700" cy="1428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-4" y="1485772"/>
              <a:ext cx="7886700" cy="22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5400" rIns="142225" bIns="25400" anchor="t" anchorCtr="0">
              <a:noAutofit/>
            </a:bodyPr>
            <a:lstStyle/>
            <a:p>
              <a:pPr marL="228600" marR="0" lvl="1" indent="-247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je určena na úhradu fyzikálně – chemických rozborů medu a </a:t>
              </a:r>
              <a:r>
                <a:rPr lang="cs-CZ" sz="2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 stanovení pylového profilu medu</a:t>
              </a: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476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činí </a:t>
              </a:r>
              <a:r>
                <a:rPr lang="cs-CZ" sz="2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00 Kč na fyzikálně – chemický rozbor </a:t>
              </a:r>
              <a:endParaRPr sz="2300"/>
            </a:p>
            <a:p>
              <a:pPr marL="228600" marR="0" lvl="1" indent="-2476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činí </a:t>
              </a:r>
              <a:r>
                <a:rPr lang="cs-CZ" sz="2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00 Kč </a:t>
              </a:r>
              <a:r>
                <a:rPr lang="cs-CZ" sz="2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 stanovení pylového profilu medu</a:t>
              </a:r>
              <a:endPara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476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imes New Roman"/>
                <a:buChar char="•"/>
              </a:pPr>
              <a:r>
                <a:rPr lang="cs-CZ" sz="23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Chovatel včel má nárok na dotaci nejvýše u 4 vzorků medu za dotační období</a:t>
              </a:r>
              <a:endParaRPr sz="2300"/>
            </a:p>
          </p:txBody>
        </p:sp>
      </p:grpSp>
      <p:sp>
        <p:nvSpPr>
          <p:cNvPr id="148" name="Google Shape;148;p20"/>
          <p:cNvSpPr txBox="1"/>
          <p:nvPr/>
        </p:nvSpPr>
        <p:spPr>
          <a:xfrm>
            <a:off x="489933" y="337936"/>
            <a:ext cx="78084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Opatření Plemenářská práce (dříve Obnova včelstev) od 1. 1. 2023</a:t>
            </a:r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628650" y="1335800"/>
            <a:ext cx="7886700" cy="1322250"/>
            <a:chOff x="0" y="1041004"/>
            <a:chExt cx="7886700" cy="1076400"/>
          </a:xfrm>
        </p:grpSpPr>
        <p:sp>
          <p:nvSpPr>
            <p:cNvPr id="150" name="Google Shape;150;p20"/>
            <p:cNvSpPr/>
            <p:nvPr/>
          </p:nvSpPr>
          <p:spPr>
            <a:xfrm>
              <a:off x="0" y="1041004"/>
              <a:ext cx="78867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 txBox="1"/>
            <p:nvPr/>
          </p:nvSpPr>
          <p:spPr>
            <a:xfrm>
              <a:off x="0" y="1082117"/>
              <a:ext cx="7886700" cy="9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je určena pro šlechtitelské chovy včelích matek z uznaného šlechtitelského programu na území ČR 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činí pevnou částku 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00 Kč na jednu včelí matku prodanou ve včelařském roce chovatelům včel na území ČR 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2" name="Google Shape;152;p20"/>
          <p:cNvSpPr/>
          <p:nvPr/>
        </p:nvSpPr>
        <p:spPr>
          <a:xfrm>
            <a:off x="831800" y="337925"/>
            <a:ext cx="7886700" cy="997800"/>
          </a:xfrm>
          <a:prstGeom prst="roundRect">
            <a:avLst>
              <a:gd name="adj" fmla="val 16667"/>
            </a:avLst>
          </a:prstGeom>
          <a:solidFill>
            <a:srgbClr val="C19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Opatření Plemenářská práce (dříve Obnova včelstev) od 1. 1. 2023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>
            <a:off x="617000" y="432350"/>
            <a:ext cx="8006800" cy="701599"/>
            <a:chOff x="0" y="-2975968"/>
            <a:chExt cx="8006800" cy="729237"/>
          </a:xfrm>
        </p:grpSpPr>
        <p:sp>
          <p:nvSpPr>
            <p:cNvPr id="158" name="Google Shape;158;p21"/>
            <p:cNvSpPr/>
            <p:nvPr/>
          </p:nvSpPr>
          <p:spPr>
            <a:xfrm rot="10800000" flipH="1">
              <a:off x="0" y="-2972730"/>
              <a:ext cx="7886700" cy="7260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203200" y="-2975968"/>
              <a:ext cx="78036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Opatření Propagace včelařství od 1. 1. 2023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0" name="Google Shape;160;p21"/>
          <p:cNvSpPr/>
          <p:nvPr/>
        </p:nvSpPr>
        <p:spPr>
          <a:xfrm>
            <a:off x="617000" y="1286350"/>
            <a:ext cx="7826700" cy="47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85750" marR="0" lvl="0" indent="-327025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O tuto dotaci žádá pouze ČSV, z.s. Je určena pro úhradu nákladů pobočných spolků (ZO/OO): 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sz="20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na pořádání výstav (nájem prosto</a:t>
            </a: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ru pro pořádání výstavy, pojištění exponátů)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sz="20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za účast na jiných výstavách (</a:t>
            </a: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registrační nebo účastnický poplatek, nájem výstavního místa nebo výstavního stánku na výstavě)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Výše dotace činí 80 % doložených nákladů, dotace se vypočítává bez poštovného, balného a dopravy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Maximální výše dotace je uvedena v přílohách č. 3 a č. 4 nařízení vlády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Není již možné čerpat EU dotaci na pořízení propagačních předmětů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2"/>
          <p:cNvGrpSpPr/>
          <p:nvPr/>
        </p:nvGrpSpPr>
        <p:grpSpPr>
          <a:xfrm>
            <a:off x="620261" y="250645"/>
            <a:ext cx="7886699" cy="760870"/>
            <a:chOff x="0" y="0"/>
            <a:chExt cx="7886699" cy="760870"/>
          </a:xfrm>
        </p:grpSpPr>
        <p:sp>
          <p:nvSpPr>
            <p:cNvPr id="166" name="Google Shape;166;p22"/>
            <p:cNvSpPr/>
            <p:nvPr/>
          </p:nvSpPr>
          <p:spPr>
            <a:xfrm>
              <a:off x="0" y="0"/>
              <a:ext cx="760870" cy="76087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380435" y="0"/>
              <a:ext cx="7506264" cy="76087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380435" y="0"/>
              <a:ext cx="7506264" cy="760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cs-CZ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Informace o poskytnutí národní dotace 1.D v roce 2023</a:t>
              </a:r>
              <a:endParaRPr/>
            </a:p>
          </p:txBody>
        </p:sp>
      </p:grpSp>
      <p:grpSp>
        <p:nvGrpSpPr>
          <p:cNvPr id="169" name="Google Shape;169;p22"/>
          <p:cNvGrpSpPr/>
          <p:nvPr/>
        </p:nvGrpSpPr>
        <p:grpSpPr>
          <a:xfrm>
            <a:off x="620261" y="1012387"/>
            <a:ext cx="7886700" cy="5137034"/>
            <a:chOff x="0" y="871"/>
            <a:chExt cx="7886700" cy="5137034"/>
          </a:xfrm>
        </p:grpSpPr>
        <p:sp>
          <p:nvSpPr>
            <p:cNvPr id="170" name="Google Shape;170;p22"/>
            <p:cNvSpPr/>
            <p:nvPr/>
          </p:nvSpPr>
          <p:spPr>
            <a:xfrm>
              <a:off x="0" y="871"/>
              <a:ext cx="7886700" cy="56618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27639" y="28510"/>
              <a:ext cx="7831422" cy="51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Zkrácené Pokyny viz Včelařství č. 8 (příloha), na </a:t>
              </a:r>
              <a:r>
                <a:rPr lang="cs-CZ" sz="1600" u="sng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3"/>
                </a:rPr>
                <a:t>www.vcelarstvi.cz</a:t>
              </a: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jsou Pokyny v nezkrácené verzi a Oběžník č. 1/2023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0" y="567255"/>
              <a:ext cx="7886700" cy="50471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 txBox="1"/>
            <p:nvPr/>
          </p:nvSpPr>
          <p:spPr>
            <a:xfrm>
              <a:off x="24638" y="591893"/>
              <a:ext cx="7837424" cy="4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Celá příloha časopisu Včelařství je uveřejněna na webu včetně formulářů.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0" y="1072163"/>
              <a:ext cx="7886700" cy="564356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 txBox="1"/>
            <p:nvPr/>
          </p:nvSpPr>
          <p:spPr>
            <a:xfrm>
              <a:off x="27550" y="1099713"/>
              <a:ext cx="7831600" cy="509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Je tam také výčet katastrů „bílých míst“ (území, kde nevyvíjí činnost žádná základní organizace svazu).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0" y="1636716"/>
              <a:ext cx="7886700" cy="515764"/>
            </a:xfrm>
            <a:prstGeom prst="roundRect">
              <a:avLst>
                <a:gd name="adj" fmla="val 16667"/>
              </a:avLst>
            </a:prstGeom>
            <a:solidFill>
              <a:srgbClr val="F59D8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25178" y="1661894"/>
              <a:ext cx="7836344" cy="46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cs-CZ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Pozor! Termín doručení požadavků o dotaci je do 15. 10. 2023 včetně</a:t>
              </a:r>
              <a:r>
                <a:rPr lang="cs-CZ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Požadavky doručené po tomto datu nebudou vyřízeny.</a:t>
              </a:r>
              <a:endParaRPr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0" y="2152677"/>
              <a:ext cx="7886700" cy="465398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2"/>
            <p:cNvSpPr txBox="1"/>
            <p:nvPr/>
          </p:nvSpPr>
          <p:spPr>
            <a:xfrm>
              <a:off x="22719" y="2175396"/>
              <a:ext cx="7841262" cy="41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 rok 2023 je přislíbena částka 47 mil. Kč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0" y="2618273"/>
              <a:ext cx="7886700" cy="50993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 txBox="1"/>
            <p:nvPr/>
          </p:nvSpPr>
          <p:spPr>
            <a:xfrm>
              <a:off x="24893" y="2643166"/>
              <a:ext cx="7836914" cy="460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 administraci této dotace je stanoveno  5 %.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0" y="3128402"/>
              <a:ext cx="7886700" cy="5211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25435" y="3153837"/>
              <a:ext cx="7835830" cy="470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Zpracování proběhne stejně jako v loni přes CIS – nutno zabezpečit: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0" y="3649632"/>
              <a:ext cx="7886700" cy="447610"/>
            </a:xfrm>
            <a:prstGeom prst="roundRect">
              <a:avLst>
                <a:gd name="adj" fmla="val 16667"/>
              </a:avLst>
            </a:prstGeom>
            <a:solidFill>
              <a:srgbClr val="F5B9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21851" y="3671483"/>
              <a:ext cx="78429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sběr podkladů od členů, pokud se přihlásí a zaplatí členský příspěvek ještě na rok 2023 –                     	do  </a:t>
              </a:r>
              <a:r>
                <a:rPr lang="cs-CZ"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15. 10. 2023 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0" y="4097440"/>
              <a:ext cx="7886700" cy="436276"/>
            </a:xfrm>
            <a:prstGeom prst="roundRect">
              <a:avLst>
                <a:gd name="adj" fmla="val 16667"/>
              </a:avLst>
            </a:prstGeom>
            <a:solidFill>
              <a:srgbClr val="F5B9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21297" y="4118737"/>
              <a:ext cx="7844106" cy="393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zadání dat do CIS nejpozději do </a:t>
              </a:r>
              <a:r>
                <a:rPr lang="cs-CZ"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31. 10. 2023</a:t>
              </a:r>
              <a:r>
                <a:rPr lang="cs-CZ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cs-CZ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pozor na soulad údajů u aktuálního 	stavu a stavu pro dotaci 1.D!!!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0" y="4533913"/>
              <a:ext cx="7886700" cy="60399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29484" y="4563397"/>
              <a:ext cx="7827732" cy="545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lang="cs-CZ" sz="1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Sumární žádost a Jmenný seznam včelařů žádajících o dotaci již ZO ČSV NEBUDE zasílat na sekretariát ČSV. Pouze udělá uzávěrku v programu CIS do 31. 10. 2023.</a:t>
              </a:r>
              <a:endParaRPr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3"/>
          <p:cNvGrpSpPr/>
          <p:nvPr/>
        </p:nvGrpSpPr>
        <p:grpSpPr>
          <a:xfrm>
            <a:off x="628650" y="741406"/>
            <a:ext cx="7886700" cy="5359167"/>
            <a:chOff x="0" y="76388"/>
            <a:chExt cx="7886700" cy="5359167"/>
          </a:xfrm>
        </p:grpSpPr>
        <p:sp>
          <p:nvSpPr>
            <p:cNvPr id="195" name="Google Shape;195;p23"/>
            <p:cNvSpPr/>
            <p:nvPr/>
          </p:nvSpPr>
          <p:spPr>
            <a:xfrm>
              <a:off x="0" y="76388"/>
              <a:ext cx="7886700" cy="1303071"/>
            </a:xfrm>
            <a:prstGeom prst="roundRect">
              <a:avLst>
                <a:gd name="adj" fmla="val 16667"/>
              </a:avLst>
            </a:prstGeom>
            <a:solidFill>
              <a:srgbClr val="FDCD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63611" y="139999"/>
              <a:ext cx="7759478" cy="1175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Včelaři, kteří mají stanoviště včelstev i na území jiné ZO, než kde jsou členy, musí k požadavku přiložit Potvrzení o umístění včelstev. </a:t>
              </a:r>
              <a:endParaRPr sz="1800" b="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0" y="1428420"/>
              <a:ext cx="7886700" cy="1303071"/>
            </a:xfrm>
            <a:prstGeom prst="roundRect">
              <a:avLst>
                <a:gd name="adj" fmla="val 16667"/>
              </a:avLst>
            </a:prstGeom>
            <a:solidFill>
              <a:srgbClr val="FDCD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 txBox="1"/>
            <p:nvPr/>
          </p:nvSpPr>
          <p:spPr>
            <a:xfrm>
              <a:off x="63611" y="1492031"/>
              <a:ext cx="7759478" cy="1175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 chovatelů členů i nečlenů, kteří mají umístěna včelstva na území, kde nepůsobí základní organizace, tj. na tzv. „BÍLÝCH MÍSTECH”, Potvrzení o umístění včelstev není vyžadováno. </a:t>
              </a:r>
              <a:endParaRPr sz="1800" b="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0" y="2780452"/>
              <a:ext cx="7886700" cy="1303071"/>
            </a:xfrm>
            <a:prstGeom prst="roundRect">
              <a:avLst>
                <a:gd name="adj" fmla="val 16667"/>
              </a:avLst>
            </a:prstGeom>
            <a:solidFill>
              <a:srgbClr val="FDCD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63611" y="2844063"/>
              <a:ext cx="7759478" cy="1175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Všichni </a:t>
              </a:r>
              <a:r>
                <a:rPr lang="cs-CZ" sz="1800" b="1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neorganizovaní chovatelé </a:t>
              </a: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včel budou žádat o dotaci na sekretariátu ČSV, Václavské náměstí</a:t>
              </a:r>
              <a:r>
                <a:rPr lang="cs-CZ" sz="18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831/21</a:t>
              </a: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110 00 Praha 1 nejpozději do 15. 10. 2023. K Požadavku budou přikládat Potvrzení o umístění včelstev v roce 2023, které bude vystavovat ZO, na jejímž území se stanoviště včelstev nečlena nachází. </a:t>
              </a:r>
              <a:endParaRPr sz="1800" b="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0" y="4132484"/>
              <a:ext cx="7886700" cy="1303071"/>
            </a:xfrm>
            <a:prstGeom prst="roundRect">
              <a:avLst>
                <a:gd name="adj" fmla="val 16667"/>
              </a:avLst>
            </a:prstGeom>
            <a:solidFill>
              <a:srgbClr val="FDCD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63611" y="4196095"/>
              <a:ext cx="7759478" cy="1175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Vydání potvrzení není možno podmiňovat zaplacením poplatku právě z důvodu, že na náklady spojené s administrací dotace je vyčleněno 5 % z přiznané dotace. Vydání potvrzení není možno bezdůvodně odmítnout.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 b="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Požadavky chovatelů, které nebudou splňovat náležitosti nebudou vyřízeny.</a:t>
              </a:r>
              <a:endParaRPr sz="1800" b="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217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Propojení CIS -  ČMSCH (IZR) a uzávěrka dotace 1.D</a:t>
            </a:r>
            <a:endParaRPr/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79" y="3566344"/>
            <a:ext cx="8400797" cy="1600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/>
        </p:nvSpPr>
        <p:spPr>
          <a:xfrm>
            <a:off x="2437447" y="2922323"/>
            <a:ext cx="4481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kartě včelaře bude nová záložka IZR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55" y="1559940"/>
            <a:ext cx="7990105" cy="42912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1058912" y="1006833"/>
            <a:ext cx="72351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Pomocí této záložky si porovnáte stav mezi údaji CIS a IZR (ČMSCH)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440267" y="889000"/>
            <a:ext cx="8229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Karta včelaře – Základní informace – spodní část (viz. obrázek)</a:t>
            </a:r>
            <a:b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Zatrhávací checkboxy: </a:t>
            </a:r>
            <a:b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Požadavek podán po termínu + pole pro datum podání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Dodal potvrzení de minimis – s vysvětlením, že se týká pouze chov.nad 150 včelstev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Pole s informací, zda podal chovatel hlášení do ČMSCH. Pokud bude pole prázdné, tak zde bude tlačítko „</a:t>
            </a:r>
            <a:r>
              <a:rPr lang="cs-CZ" sz="1800">
                <a:solidFill>
                  <a:schemeClr val="dk1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Ověřit v ČMSCH (IZR)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“.  </a:t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5285" y="1191972"/>
            <a:ext cx="504895" cy="25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25" y="2760250"/>
            <a:ext cx="70485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/>
        </p:nvSpPr>
        <p:spPr>
          <a:xfrm>
            <a:off x="651925" y="321726"/>
            <a:ext cx="7958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Karta Včelstva – detail stanoviště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„Nedodal potvrzení o umístění včelstev“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checkbox se objeví </a:t>
            </a:r>
            <a:r>
              <a:rPr lang="cs-CZ" sz="1800" b="1">
                <a:solidFill>
                  <a:srgbClr val="FF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pouze u stanovišť umístěných na katastrech cizí ZO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Pokud vám chovatel toto potvrzení nedodá, požadavek převezměte. Chovatele upozorněte, že nepodal úplnou žádost a u příslušného stanoviště zatrhněte „Nedodal potvrzení o umístění včelstev“. Pravděpodobně nebude tento požadavek proplacen.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Výjimku tvoří </a:t>
            </a:r>
            <a:r>
              <a:rPr lang="cs-CZ" sz="1800">
                <a:solidFill>
                  <a:schemeClr val="lt1"/>
                </a:solidFill>
                <a:highlight>
                  <a:srgbClr val="3A3A3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„bílá místa“ 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zde chovatel do 150 včelstev nedodává žádné potvrzení. Checkbox se nebude v tomto případě objevovat. Nad 150 včelstev vydává potvrzení z bílých míst sekretariát.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651933" y="4311080"/>
            <a:ext cx="746760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uzávěrce žádosti sekretariátem ČSV bude pro SZIF vygenerována sestava všech žadatelů s poznámkami k žádostem.</a:t>
            </a:r>
            <a:b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Zde bude kromě jiného uvedeno, zda dotyčný </a:t>
            </a: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nepodal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požadavek včas, zda od stanovišť na katastrech jiných ZO ČSV </a:t>
            </a: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nedodal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potvrzení a jiné. SZIF, jako platební agentura MZe následně rozhodne, zda tyto požadavky proplatí. 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405" y="626427"/>
            <a:ext cx="504895" cy="25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725" y="3094776"/>
            <a:ext cx="7011098" cy="109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/>
        </p:nvSpPr>
        <p:spPr>
          <a:xfrm>
            <a:off x="541020" y="233936"/>
            <a:ext cx="777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Uzávěrka dotace 1.D ZO ČSV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Karta Nastavení ZO – Dotace - zde si budete moci zkontrolovat sestavu s 1.D požadavky před uzavřením, vůči databázi ČMSCH (IZR).</a:t>
            </a:r>
            <a:endParaRPr/>
          </a:p>
        </p:txBody>
      </p:sp>
      <p:sp>
        <p:nvSpPr>
          <p:cNvPr id="236" name="Google Shape;236;p28"/>
          <p:cNvSpPr txBox="1"/>
          <p:nvPr/>
        </p:nvSpPr>
        <p:spPr>
          <a:xfrm>
            <a:off x="541020" y="3738537"/>
            <a:ext cx="7772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Stále můžete před uzávěrkou žádosti o dotaci provést , i opakovaně, Ukázku uzávěrky. Nově si tuto ukázku můžete nechat porovnat s ČMSCH (IZR).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 nebude sám nic měnit, jen vás bude upozorňovat na rozdíly mezi databází CIS a IZR. Opravy provádějte v databázi CIS. 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bude vše v pořádku proveďte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5077" y="5407861"/>
            <a:ext cx="1933845" cy="3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513" y="1309736"/>
            <a:ext cx="3297434" cy="22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/>
        </p:nvSpPr>
        <p:spPr>
          <a:xfrm>
            <a:off x="931333" y="2142068"/>
            <a:ext cx="7281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Všechny další informace k dotaci 1.D v systému CIS najdete v manuálu v sekci: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CIS - centrální informační systém =&gt;  Dotace a příspěvky =&gt;  Dotace 1D  =&gt; Žádost o dotaci 1D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48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dirty="0"/>
              <a:t>Obsah	</a:t>
            </a:r>
            <a:endParaRPr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513708" y="760288"/>
            <a:ext cx="8001642" cy="555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Dotační politika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Evropské dotace podle Nařízení vlády č. 53/2023 Sb.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Informace o poskytnuté národní dotaci 1.D v roce 2023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Administrace dotace 1.D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dirty="0"/>
              <a:t>Statistika z CIS – členská základna v ČR a krajích, katastry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dirty="0"/>
              <a:t>Zdravotní problematika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dirty="0"/>
              <a:t>Legislativa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dirty="0"/>
              <a:t>Aktuální problematika našeho spolku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Členské příspěvky 2024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Směrnice nové a novelizované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Novinky v CIS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Výkazy majetku a závazků organizačních jednotek 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Svépomocný fond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Stav přeregistrace ZO a OO ve spolkovém rejstříku</a:t>
            </a:r>
            <a:endParaRPr sz="2600"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</a:pPr>
            <a:r>
              <a:rPr lang="cs-CZ" sz="2600" dirty="0"/>
              <a:t>Datové schránky ZO a OO</a:t>
            </a:r>
          </a:p>
          <a:p>
            <a:pPr marL="1600200" lvl="3" indent="-228600">
              <a:buSzPct val="100000"/>
            </a:pPr>
            <a:r>
              <a:rPr lang="cs-CZ" sz="2600" dirty="0"/>
              <a:t>Nedostatečně identifikovaní vlastníci v katastru nemovitostí</a:t>
            </a:r>
            <a:endParaRPr sz="2600" dirty="0"/>
          </a:p>
          <a:p>
            <a:pPr marL="228600" lvl="0" indent="-75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628648" y="461394"/>
            <a:ext cx="8084601" cy="20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cs-CZ" sz="2800">
                <a:latin typeface="Times New Roman"/>
                <a:ea typeface="Times New Roman"/>
                <a:cs typeface="Times New Roman"/>
                <a:sym typeface="Times New Roman"/>
              </a:rPr>
              <a:t>U včelařů s počtem včelstev více než 150</a:t>
            </a:r>
            <a:br>
              <a:rPr lang="cs-CZ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9" name="Google Shape;249;p30"/>
          <p:cNvGrpSpPr/>
          <p:nvPr/>
        </p:nvGrpSpPr>
        <p:grpSpPr>
          <a:xfrm>
            <a:off x="628650" y="669426"/>
            <a:ext cx="7886700" cy="5503127"/>
            <a:chOff x="0" y="4408"/>
            <a:chExt cx="7886700" cy="5503127"/>
          </a:xfrm>
        </p:grpSpPr>
        <p:sp>
          <p:nvSpPr>
            <p:cNvPr id="250" name="Google Shape;250;p30"/>
            <p:cNvSpPr/>
            <p:nvPr/>
          </p:nvSpPr>
          <p:spPr>
            <a:xfrm>
              <a:off x="0" y="4408"/>
              <a:ext cx="7886700" cy="866945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 txBox="1"/>
            <p:nvPr/>
          </p:nvSpPr>
          <p:spPr>
            <a:xfrm>
              <a:off x="42321" y="46729"/>
              <a:ext cx="7802058" cy="782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 uzavření žádosti o dotaci 1.D. ZO ČSV obratem na svaz doručí tyto podklady: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0" y="871353"/>
              <a:ext cx="7886700" cy="46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 txBox="1"/>
            <p:nvPr/>
          </p:nvSpPr>
          <p:spPr>
            <a:xfrm>
              <a:off x="0" y="871353"/>
              <a:ext cx="7886700" cy="46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45700" rIns="256025" bIns="45700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Požadavek </a:t>
              </a: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Potvrzení o umístění včelstev</a:t>
              </a: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Čestné prohlášení žadatele o podporu v režimu de minimis (lze podat i přes portál farmáře) </a:t>
              </a: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Lze je zaslat doporučeným dopisem nebo všechny dokumenty naskenovat do jednoho PDF souboru a poslat mailem na adresu michalkova@vcelarstvi.cz nebo rueckerova@vcelarstvi.cz.</a:t>
              </a:r>
              <a:b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cs-CZ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Každý žadatel bude mít jeden PDF soubor.</a:t>
              </a: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1"/>
          <p:cNvGrpSpPr/>
          <p:nvPr/>
        </p:nvGrpSpPr>
        <p:grpSpPr>
          <a:xfrm>
            <a:off x="628648" y="374804"/>
            <a:ext cx="8084601" cy="514800"/>
            <a:chOff x="0" y="9680"/>
            <a:chExt cx="8084601" cy="514800"/>
          </a:xfrm>
        </p:grpSpPr>
        <p:sp>
          <p:nvSpPr>
            <p:cNvPr id="259" name="Google Shape;259;p31"/>
            <p:cNvSpPr/>
            <p:nvPr/>
          </p:nvSpPr>
          <p:spPr>
            <a:xfrm>
              <a:off x="0" y="9680"/>
              <a:ext cx="8084601" cy="5148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 txBox="1"/>
            <p:nvPr/>
          </p:nvSpPr>
          <p:spPr>
            <a:xfrm>
              <a:off x="25130" y="34810"/>
              <a:ext cx="8034341" cy="46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None/>
              </a:pPr>
              <a:r>
                <a:rPr lang="cs-CZ" sz="2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 co si dát pozor při výplatě dotace: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628650" y="1133553"/>
            <a:ext cx="7886700" cy="5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1800"/>
              <a:t>Ohledně zemřelých žadatelů najdete výklad na www.vcelarstvi.cz </a:t>
            </a:r>
            <a:r>
              <a:rPr lang="cs-CZ" sz="1600" b="1"/>
              <a:t>8. b) CHOVATEL VČEL SE NEMŮŽE DOSTAVIT K VÝPLATĚ FINANČNÍCH PROSTŘEDKŮ OSOBNĚ</a:t>
            </a:r>
            <a:endParaRPr sz="160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/>
              <a:t>V současné době máme 12 bílých míst (tam, kde nejsou naše ZO ČSV). Jsou to: Mladá Boleslav, Zlatníky, Teplá, Budišov nad Budišovkou, Losiná,  Záblatí, Střelice u Brna, Raduň, Oldřichovice u Třince, Studénka, Hrádek nad Nisou, Počepice.  </a:t>
            </a:r>
            <a:r>
              <a:rPr lang="cs-CZ" sz="1800"/>
              <a:t>Výčet katastrů na těchto územích najdete na našem webu. ​Informace o katastrech ZO na svých územích v případě potřeby (info pro nečleny) podá příslušná okresní organizace - ve směrnici je uvedena její e-mailová adresa. </a:t>
            </a:r>
            <a:r>
              <a:rPr lang="cs-CZ" sz="1800" b="1"/>
              <a:t>K věci je podrobnější informace v další části programu</a:t>
            </a:r>
            <a:r>
              <a:rPr lang="cs-CZ" sz="1800"/>
              <a:t>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/>
              <a:t>Ověřené plné moci při výplatě hotovosti na sekretariátu:</a:t>
            </a:r>
            <a:r>
              <a:rPr lang="cs-CZ" sz="1800"/>
              <a:t> ​Tato praxe trvá již dva roky. Nejde o žádnou diskriminaci, ale důvodnou opatrnost. </a:t>
            </a:r>
            <a:r>
              <a:rPr lang="cs-CZ" sz="1800" b="1"/>
              <a:t>Jde jen o ty plné moci, které se uplatňují při výplatách na sekretariátu, který řeší dotaci na bílých místech a neorganizovaných včelařů</a:t>
            </a:r>
            <a:r>
              <a:rPr lang="cs-CZ" sz="1800"/>
              <a:t>. My neznáme dotyčné zmocněnce ani zmocnitele, proto je zde na místě ověření PM a předložení občanského průkazu zmocněnce. </a:t>
            </a:r>
            <a:r>
              <a:rPr lang="cs-CZ" sz="1800" b="1"/>
              <a:t>V ZO se všichni znají, tam to třeba není. Ověřené plné moci při výplatě od ZO ČSV být nemusí. 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2"/>
          <p:cNvGrpSpPr/>
          <p:nvPr/>
        </p:nvGrpSpPr>
        <p:grpSpPr>
          <a:xfrm>
            <a:off x="628648" y="375168"/>
            <a:ext cx="8084601" cy="491399"/>
            <a:chOff x="0" y="10045"/>
            <a:chExt cx="8084601" cy="491399"/>
          </a:xfrm>
        </p:grpSpPr>
        <p:sp>
          <p:nvSpPr>
            <p:cNvPr id="267" name="Google Shape;267;p32"/>
            <p:cNvSpPr/>
            <p:nvPr/>
          </p:nvSpPr>
          <p:spPr>
            <a:xfrm>
              <a:off x="0" y="10045"/>
              <a:ext cx="8084601" cy="491399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 txBox="1"/>
            <p:nvPr/>
          </p:nvSpPr>
          <p:spPr>
            <a:xfrm>
              <a:off x="23988" y="34033"/>
              <a:ext cx="8036625" cy="4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imes New Roman"/>
                <a:buNone/>
              </a:pPr>
              <a:r>
                <a:rPr lang="cs-CZ" sz="21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 co si dát pozor při výplatě dotace:</a:t>
              </a:r>
              <a:endParaRPr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628650" y="989970"/>
            <a:ext cx="7886700" cy="518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</a:pPr>
            <a:r>
              <a:rPr lang="cs-CZ" sz="1800"/>
              <a:t>Žadatelé NEČLENOVÉ – od roku 2020 žádají pouze na sekretariátu ČSV. Podání Požadavku o dotaci je popsáno v interní směrnici svazu uveřejněné na našem webu www.vcelarstvi.cz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chemeClr val="accent4"/>
                </a:solidFill>
              </a:rPr>
              <a:t>Modelové příklady, kde žádat o dotaci 1.D (pro členy i nečleny svazu) jsou také na našem webu a v Oběžníku č. 1/2023.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</a:pPr>
            <a:r>
              <a:rPr lang="cs-CZ" sz="1800"/>
              <a:t>Pohlídat si i podklady pro statistiku – ze statistiky se vychází při poskytování dotací. Je třeba trvat na tom, aby žadatelé statistické údaje řádně vyplnili.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1800"/>
              <a:buFont typeface="Noto Sans Symbols"/>
              <a:buChar char="▪"/>
            </a:pPr>
            <a:r>
              <a:rPr lang="cs-CZ" sz="1800"/>
              <a:t>Možnost ověření údajů v žádosti 1.D  - postup a vzor Zápisu o porovnání údajů v žádosti oproti skutečnosti jsou na našem webu www.vcelarstvi.cz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33"/>
          <p:cNvGrpSpPr/>
          <p:nvPr/>
        </p:nvGrpSpPr>
        <p:grpSpPr>
          <a:xfrm>
            <a:off x="628648" y="367247"/>
            <a:ext cx="8084601" cy="514800"/>
            <a:chOff x="0" y="2123"/>
            <a:chExt cx="8084601" cy="514800"/>
          </a:xfrm>
        </p:grpSpPr>
        <p:sp>
          <p:nvSpPr>
            <p:cNvPr id="275" name="Google Shape;275;p33"/>
            <p:cNvSpPr/>
            <p:nvPr/>
          </p:nvSpPr>
          <p:spPr>
            <a:xfrm>
              <a:off x="0" y="2123"/>
              <a:ext cx="8084601" cy="5148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25130" y="27253"/>
              <a:ext cx="8034341" cy="46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None/>
              </a:pPr>
              <a:r>
                <a:rPr lang="cs-CZ" sz="2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Výplata dotace 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410966" y="986318"/>
            <a:ext cx="8476180" cy="537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1482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cs-CZ" sz="2900" dirty="0"/>
              <a:t>Bude probíhat po vydání Rozhodnutí o přidělení dotace 1.D za rok 2023 a následném přidělení finančních prostředků od SZIF.</a:t>
            </a:r>
            <a:endParaRPr dirty="0"/>
          </a:p>
          <a:p>
            <a:pPr marL="228600" lvl="0" indent="-21482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dirty="0"/>
              <a:t>Generovat podklady pro výplatu dotace (Výplatní seznamy) bude ZO až po vydání Rozhodnutí od SZIF. </a:t>
            </a:r>
            <a:endParaRPr dirty="0"/>
          </a:p>
          <a:p>
            <a:pPr marL="228600" lvl="0" indent="-21482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dirty="0"/>
              <a:t>Do programu CIS bude následně přenesena nová kolonka, Rozhodnutí o přidělení dotace 1.D, kde bude počet včelstev, o kterém SZIF rozhodl k následné výplatě. Tato kolonka s počtem včelstev a výší dotace se bude přenášet do „Seznamu HOBBY včelařů, jimž byla vyplacena dotace 1.D za rok 2023“ nebo do „Seznamu PROFI včelařů, jimž byla vyplacena dotace 1.D za rok 2023“. </a:t>
            </a:r>
            <a:endParaRPr dirty="0"/>
          </a:p>
          <a:p>
            <a:pPr marL="228600" lvl="0" indent="-21482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dirty="0"/>
              <a:t>Výplatní “Seznamy” musí být řádně podepsány chovatelem, který svou dotaci přebírá. ZO přiloží k výplatnímu Seznamu plné moci v případech, kdy chovatel zplnomocňuje jiného k vyzvednutí dotace, dále kopie bankovních příkazů, pokud ZO zasílá chovatelům dotaci na účty nebo kopie ústřižků poštovních poukázek, pokud ZO zaslala dotaci poštou. Vyplácející funkcionáři Seznam podepíší a opatří razítkem ZO. Následně Seznamy naskenují a vloží zpět do CIS pod záložku DOTACE.</a:t>
            </a:r>
            <a:endParaRPr dirty="0"/>
          </a:p>
          <a:p>
            <a:pPr marL="228600" lvl="0" indent="-21482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b="1" dirty="0"/>
              <a:t>Nevyplacené finanční prostředky, vrací ZO zpět na sekretariát RV ČSV spolu se „Seznamem nevyplacené – vrácené dotace 1.D za rok 2023 za jednotlivé včelaře“ obratem po provedené výplatě. Seznam pošlete na email </a:t>
            </a:r>
            <a:r>
              <a:rPr lang="cs-CZ" sz="2900" b="1" u="sng" dirty="0">
                <a:solidFill>
                  <a:schemeClr val="hlink"/>
                </a:solidFill>
                <a:hlinkClick r:id="rId3"/>
              </a:rPr>
              <a:t>michalkova@vcelarstvi.cz</a:t>
            </a:r>
            <a:r>
              <a:rPr lang="cs-CZ" sz="2900" b="1" dirty="0"/>
              <a:t> nebo </a:t>
            </a:r>
            <a:r>
              <a:rPr lang="cs-CZ" sz="2900" b="1" u="sng" dirty="0">
                <a:solidFill>
                  <a:schemeClr val="hlink"/>
                </a:solidFill>
                <a:hlinkClick r:id="rId4"/>
              </a:rPr>
              <a:t>rueckerova@vcelarstvi.cz</a:t>
            </a:r>
            <a:r>
              <a:rPr lang="cs-CZ" sz="2900" b="1" dirty="0"/>
              <a:t> </a:t>
            </a:r>
            <a:endParaRPr dirty="0"/>
          </a:p>
          <a:p>
            <a:pPr marL="228600" lvl="0" indent="-21482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b="1" dirty="0"/>
              <a:t>V letošním roce 2023 již NEBUDOU  ZO ČSV posílat na OO ČSV podepsané originály Seznamů hobby nebo </a:t>
            </a:r>
            <a:r>
              <a:rPr lang="cs-CZ" sz="2900" b="1" dirty="0" err="1"/>
              <a:t>profi</a:t>
            </a:r>
            <a:r>
              <a:rPr lang="cs-CZ" sz="2900" b="1" dirty="0"/>
              <a:t>  včelařů, jimž byla vyplacena dotace  1.D  za rok 2023 včetně plných mocí, kopie výpisu z banky, kopie poštovních poukázek, ale originály budou uloženy u ZO ČSV po dobu 10-ti let. Kopie vloží ZO ČSV do programu CIS. </a:t>
            </a:r>
            <a:endParaRPr dirty="0"/>
          </a:p>
          <a:p>
            <a:pPr marL="228600" lvl="0" indent="-2148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cs-CZ" sz="2900" b="1" dirty="0"/>
              <a:t>Za vyúčtování dotace je odpovědný výbor ZO ČSV, který se  společně s kontrolní komisí přesvědčí o správnosti  nahlášeného počtu včelstev, na něž jsou požadovány finanční prostředky.</a:t>
            </a:r>
            <a:endParaRPr dirty="0"/>
          </a:p>
          <a:p>
            <a:pPr marL="228600" lvl="0" indent="-1713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sz="1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4"/>
          <p:cNvGrpSpPr/>
          <p:nvPr/>
        </p:nvGrpSpPr>
        <p:grpSpPr>
          <a:xfrm>
            <a:off x="628651" y="431105"/>
            <a:ext cx="7820103" cy="1188333"/>
            <a:chOff x="0" y="355"/>
            <a:chExt cx="7820103" cy="1188333"/>
          </a:xfrm>
        </p:grpSpPr>
        <p:sp>
          <p:nvSpPr>
            <p:cNvPr id="283" name="Google Shape;283;p34"/>
            <p:cNvSpPr/>
            <p:nvPr/>
          </p:nvSpPr>
          <p:spPr>
            <a:xfrm>
              <a:off x="0" y="355"/>
              <a:ext cx="7820103" cy="1188333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 txBox="1"/>
            <p:nvPr/>
          </p:nvSpPr>
          <p:spPr>
            <a:xfrm>
              <a:off x="58010" y="58365"/>
              <a:ext cx="7704083" cy="107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Times New Roman"/>
                <a:buNone/>
              </a:pPr>
              <a:r>
                <a:rPr lang="cs-CZ" sz="27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Hlášení Českomoravské společnosti chovatelů, a.s. </a:t>
              </a:r>
              <a:r>
                <a:rPr lang="cs-CZ" sz="1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Podrobnosti naleznete v příloze časopisu Včelařství č. 6 a 7/2023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5" name="Google Shape;285;p34"/>
          <p:cNvSpPr txBox="1">
            <a:spLocks noGrp="1"/>
          </p:cNvSpPr>
          <p:nvPr>
            <p:ph type="body" idx="1"/>
          </p:nvPr>
        </p:nvSpPr>
        <p:spPr>
          <a:xfrm>
            <a:off x="628650" y="1728132"/>
            <a:ext cx="7886700" cy="45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cs-CZ" sz="1600">
                <a:solidFill>
                  <a:schemeClr val="accent4"/>
                </a:solidFill>
              </a:rPr>
              <a:t>hlášení počtu včelstev posílejte od 1. 9., neposílejte je ČMSCH před tímto datem, ani nedávejte datum před 1. 9.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cs-CZ" sz="1600">
                <a:solidFill>
                  <a:schemeClr val="accent4"/>
                </a:solidFill>
              </a:rPr>
              <a:t>ČMSCH doporučuje včelařům, aby žádali o NOVÉ ČÍSLO STANOVIŠTĚ včelstev v průběhu roku, tj. při vzniku nového stanoviště. Nechají-li to na období 1.-15.9., není v silách ČMSCH tyto údaje v krátkém časovém úseku vyřídit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cs-CZ" sz="1600"/>
              <a:t>Povinností každého chovatele včel je podání Hlášení. ZO ČSV může Hlášení vybrat od členů a hromadně je zaslat. ZO si tak může zkontrolovat, zda údaje dodané členem odpovídají tomu, co napsal do svého požadavku. </a:t>
            </a:r>
            <a:r>
              <a:rPr lang="cs-CZ" sz="1600" b="1"/>
              <a:t>Hromadné zaslání hlášenek na Hradištko musí ZO provést do 15.9.!!!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cs-CZ" sz="1600">
                <a:solidFill>
                  <a:schemeClr val="accent4"/>
                </a:solidFill>
              </a:rPr>
              <a:t>kdo nebude mít v pořádku hlášení údajů do Hradištka, může mít problémy se získáním dotace, údaje o počtu včelstev bude porovnávat SZIF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cs-CZ" sz="1600">
                <a:solidFill>
                  <a:schemeClr val="accent4"/>
                </a:solidFill>
              </a:rPr>
              <a:t>POZOR od minulého roku je možnost provést hlášení ON LINE </a:t>
            </a:r>
            <a:r>
              <a:rPr lang="cs-CZ" sz="1600"/>
              <a:t>a to prostřednictvím WEB formuláře na adrese: </a:t>
            </a:r>
            <a:r>
              <a:rPr lang="cs-CZ" sz="1600" b="1">
                <a:solidFill>
                  <a:srgbClr val="00B0F0"/>
                </a:solidFill>
              </a:rPr>
              <a:t>https://eagri.cz/HlaseniVcely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cs-CZ" sz="1600"/>
              <a:t>K zaslání hlášení z WEB formuláře nepotřebujete uživatelský účet k Portálu farmáře, ale chovatel použije své registrační číslo včelaře a kód hlášení uvedený v zaslaném formuláři. Každý včelař má přidělen vlastní jedinečný kód hlášení.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5"/>
          <p:cNvGrpSpPr/>
          <p:nvPr/>
        </p:nvGrpSpPr>
        <p:grpSpPr>
          <a:xfrm>
            <a:off x="628648" y="369933"/>
            <a:ext cx="8084601" cy="585000"/>
            <a:chOff x="0" y="4809"/>
            <a:chExt cx="8084601" cy="585000"/>
          </a:xfrm>
        </p:grpSpPr>
        <p:sp>
          <p:nvSpPr>
            <p:cNvPr id="291" name="Google Shape;291;p35"/>
            <p:cNvSpPr/>
            <p:nvPr/>
          </p:nvSpPr>
          <p:spPr>
            <a:xfrm>
              <a:off x="0" y="4809"/>
              <a:ext cx="8084601" cy="5850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 txBox="1"/>
            <p:nvPr/>
          </p:nvSpPr>
          <p:spPr>
            <a:xfrm>
              <a:off x="28557" y="33366"/>
              <a:ext cx="8027487" cy="52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imes New Roman"/>
                <a:buNone/>
              </a:pPr>
              <a:r>
                <a:rPr lang="cs-CZ" sz="25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Administrace dotace  1.D. </a:t>
              </a:r>
              <a:endParaRPr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628650" y="1118441"/>
            <a:ext cx="7886700" cy="387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highlight>
                  <a:srgbClr val="FFFFFF"/>
                </a:highlight>
              </a:rPr>
              <a:t>Oběžník č. 1/2023 neobsahuje úpravu POSTUPU PROVEDENÍ VYÚČTOVÁNÍ 5% Z PŘIZNANÉ DOTACE 1.D.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highlight>
                  <a:srgbClr val="FFFFFF"/>
                </a:highlight>
              </a:rPr>
              <a:t>I pro rok 2023 je podle „Zásad, kterými se stanovují podmínky pro poskytování dotací MZe ČR v roce 2023“ počítáno s částkou určenou na administraci dotace ve výši 5 % z přiznané dotace. O rozdělení částky určené na administraci rozhodne RV na svém listopadovém zasedání. O příslušném rozhodnutí budete informování v usnesení RV a oběžníkem č. 2/2023. </a:t>
            </a:r>
            <a:endParaRPr sz="1800">
              <a:highlight>
                <a:srgbClr val="FFFFFF"/>
              </a:highligh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Statistika z CISu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7"/>
          <p:cNvGrpSpPr/>
          <p:nvPr/>
        </p:nvGrpSpPr>
        <p:grpSpPr>
          <a:xfrm>
            <a:off x="628648" y="373346"/>
            <a:ext cx="8084601" cy="608400"/>
            <a:chOff x="0" y="8222"/>
            <a:chExt cx="8084601" cy="608400"/>
          </a:xfrm>
        </p:grpSpPr>
        <p:sp>
          <p:nvSpPr>
            <p:cNvPr id="304" name="Google Shape;304;p37"/>
            <p:cNvSpPr/>
            <p:nvPr/>
          </p:nvSpPr>
          <p:spPr>
            <a:xfrm>
              <a:off x="0" y="8222"/>
              <a:ext cx="8084601" cy="608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 txBox="1"/>
            <p:nvPr/>
          </p:nvSpPr>
          <p:spPr>
            <a:xfrm>
              <a:off x="29700" y="37922"/>
              <a:ext cx="8025201" cy="5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imes New Roman"/>
                <a:buNone/>
              </a:pPr>
              <a:r>
                <a:rPr lang="cs-CZ" sz="26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Statistika z CIS – členská základna v ČR a krajích </a:t>
              </a:r>
              <a:endParaRPr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628650" y="1125997"/>
            <a:ext cx="7886700" cy="505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</a:pPr>
            <a:r>
              <a:rPr lang="cs-CZ" sz="2000" dirty="0"/>
              <a:t>Podklady na statistiku zadávejte do programu CIS – ZO ani OO nic neposílají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</a:pPr>
            <a:r>
              <a:rPr lang="cs-CZ" sz="2000" dirty="0"/>
              <a:t>Pozor na to, aby členové základní organizaci odevzdali správně vyplněné podklady a administrátor je bezchybně zadal do </a:t>
            </a:r>
            <a:r>
              <a:rPr lang="cs-CZ" sz="2000" dirty="0" err="1"/>
              <a:t>CISu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</a:pPr>
            <a:r>
              <a:rPr lang="cs-CZ" sz="2000" dirty="0"/>
              <a:t>Věnujte statistice pozornost, je podkladem pro dotace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</a:pPr>
            <a:r>
              <a:rPr lang="cs-CZ" sz="2000" dirty="0">
                <a:solidFill>
                  <a:schemeClr val="accent4"/>
                </a:solidFill>
              </a:rPr>
              <a:t>Upozorňujeme, že statistická hlášení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000"/>
              <a:buFont typeface="Noto Sans Symbols"/>
              <a:buChar char="▪"/>
            </a:pPr>
            <a:r>
              <a:rPr lang="cs-CZ" sz="2000" dirty="0">
                <a:solidFill>
                  <a:schemeClr val="accent4"/>
                </a:solidFill>
              </a:rPr>
              <a:t>Hlášení jsou anonymní, důležitá jsou čísla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 dirty="0">
                <a:solidFill>
                  <a:schemeClr val="accent4"/>
                </a:solidFill>
              </a:rPr>
              <a:t>bývají navíc podkladem pro stanovení ušlého </a:t>
            </a:r>
            <a:r>
              <a:rPr lang="cs-CZ" sz="2000" dirty="0" err="1">
                <a:solidFill>
                  <a:schemeClr val="accent4"/>
                </a:solidFill>
              </a:rPr>
              <a:t>medného</a:t>
            </a:r>
            <a:r>
              <a:rPr lang="cs-CZ" sz="2000" dirty="0">
                <a:solidFill>
                  <a:schemeClr val="accent4"/>
                </a:solidFill>
              </a:rPr>
              <a:t> výnosu v případech odškodňování chovatelů z důvodů hromadného úhynu včel v souvislosti s použitím přípravků na ochranu rostlin.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 dirty="0">
                <a:solidFill>
                  <a:schemeClr val="accent4"/>
                </a:solidFill>
              </a:rPr>
              <a:t>jsou podkladem pro rozhodnutí o dotacích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 dirty="0">
                <a:solidFill>
                  <a:schemeClr val="accent4"/>
                </a:solidFill>
              </a:rPr>
              <a:t>uvádějte proto pravdivé údaje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8"/>
          <p:cNvGrpSpPr/>
          <p:nvPr/>
        </p:nvGrpSpPr>
        <p:grpSpPr>
          <a:xfrm>
            <a:off x="628650" y="1121012"/>
            <a:ext cx="7886700" cy="5126238"/>
            <a:chOff x="0" y="2573"/>
            <a:chExt cx="7886700" cy="5126238"/>
          </a:xfrm>
        </p:grpSpPr>
        <p:sp>
          <p:nvSpPr>
            <p:cNvPr id="312" name="Google Shape;312;p38"/>
            <p:cNvSpPr/>
            <p:nvPr/>
          </p:nvSpPr>
          <p:spPr>
            <a:xfrm>
              <a:off x="0" y="2573"/>
              <a:ext cx="7886700" cy="144831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 txBox="1"/>
            <p:nvPr/>
          </p:nvSpPr>
          <p:spPr>
            <a:xfrm>
              <a:off x="70701" y="73274"/>
              <a:ext cx="7745298" cy="1306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Je nutno dát do pořádku přidělení katastrů do územních obvodů členských ZO ČSV v rámci okresních organizací </a:t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0" y="1450883"/>
              <a:ext cx="7886700" cy="223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 txBox="1"/>
            <p:nvPr/>
          </p:nvSpPr>
          <p:spPr>
            <a:xfrm>
              <a:off x="0" y="1450883"/>
              <a:ext cx="7886700" cy="223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lang="cs-CZ" sz="18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Okresní organizace, které vyřešily působnost svých ZO:  37 z 77 (48%)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Times New Roman"/>
                <a:buChar char="•"/>
              </a:pPr>
              <a:r>
                <a:rPr lang="cs-CZ" sz="1600" b="0" i="0" u="none" strike="noStrike" cap="none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TY organizační jednotky, které to mají v pořádku jsou: </a:t>
              </a:r>
              <a:endParaRPr/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Times New Roman"/>
                <a:buChar char="•"/>
              </a:pPr>
              <a:r>
                <a:rPr lang="cs-CZ" sz="1800" b="0" i="0" u="none" strike="noStrike" cap="none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OO Benešov, Blansko, Bruntál, Břeclav, České Budějovice, Český Krumlov,  Domažlice, Havlíčkův Brod, Hradec Králové, Chomutov, Chrudim, Jičín, Jihlava,</a:t>
              </a:r>
              <a:r>
                <a:rPr lang="cs-CZ" sz="18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Kladno,</a:t>
              </a:r>
              <a:r>
                <a:rPr lang="cs-CZ" sz="1800" b="0" i="0" u="none" strike="noStrike" cap="none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Klatovy, Kutná Hora, Mělník, Mladá Boleslav, Náchod, Nymburk, Pelhřimov, Plzeň-jih, Prachatice, Prostějov, Přerov, Rakovník, Strakonice, Svitavy, Šumperk, Tábor, Tachov, Teplice, Trutnov, Třebíč, Uherské Hradiště, Ústí n/Labem, Ústí n/Orlicí</a:t>
              </a:r>
              <a:endParaRPr/>
            </a:p>
            <a:p>
              <a:pPr marL="514350" marR="0" lvl="3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Char char="•"/>
              </a:pPr>
              <a:r>
                <a:rPr lang="cs-CZ" sz="1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Velký dík všem, kteří si udělali na okrese pořádek v katastrech</a:t>
              </a:r>
              <a:endParaRPr sz="18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0" y="3914411"/>
              <a:ext cx="7886700" cy="1214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 txBox="1"/>
            <p:nvPr/>
          </p:nvSpPr>
          <p:spPr>
            <a:xfrm>
              <a:off x="70700" y="3990611"/>
              <a:ext cx="7745400" cy="10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Proč VYŘEŠIT PŘÍSLUŠNOST ZO KE KATASTRŮM?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Dopady do dotační politiky a řešení případných problémů u zdravotní 	situace.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3A3A3A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Kde najít informaci o aktuálním stavu v okresech?</a:t>
              </a:r>
              <a:endParaRPr sz="6000">
                <a:solidFill>
                  <a:srgbClr val="3A3A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8" name="Google Shape;318;p38"/>
          <p:cNvGrpSpPr/>
          <p:nvPr/>
        </p:nvGrpSpPr>
        <p:grpSpPr>
          <a:xfrm>
            <a:off x="628650" y="498763"/>
            <a:ext cx="7827661" cy="513878"/>
            <a:chOff x="0" y="0"/>
            <a:chExt cx="7827661" cy="513878"/>
          </a:xfrm>
        </p:grpSpPr>
        <p:sp>
          <p:nvSpPr>
            <p:cNvPr id="319" name="Google Shape;319;p38"/>
            <p:cNvSpPr/>
            <p:nvPr/>
          </p:nvSpPr>
          <p:spPr>
            <a:xfrm>
              <a:off x="0" y="0"/>
              <a:ext cx="513878" cy="51387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256939" y="0"/>
              <a:ext cx="7570722" cy="51387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 txBox="1"/>
            <p:nvPr/>
          </p:nvSpPr>
          <p:spPr>
            <a:xfrm>
              <a:off x="256939" y="0"/>
              <a:ext cx="7570722" cy="513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cs-CZ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Katastry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8" y="2132856"/>
            <a:ext cx="9080932" cy="4187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9"/>
          <p:cNvSpPr txBox="1"/>
          <p:nvPr/>
        </p:nvSpPr>
        <p:spPr>
          <a:xfrm>
            <a:off x="0" y="44624"/>
            <a:ext cx="9144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CIS – je úkolem administrátorů OO ČSV: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cs-CZ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Kliknout na Nastavení OO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cs-CZ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 kliknout na ikonu Katastr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cs-CZ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Otevře se přehled o přidělení katastrů k ZO ČSV – v úvodu jsou v červeném poli vyznačeny katastry, které nejsou dosud přiděleny příslušným ZO ČSV</a:t>
            </a:r>
            <a:endParaRPr/>
          </a:p>
        </p:txBody>
      </p:sp>
      <p:pic>
        <p:nvPicPr>
          <p:cNvPr id="328" name="Google Shape;32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4411920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3259792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7106" y="2204864"/>
            <a:ext cx="438950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Dotační politika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/>
          <p:nvPr/>
        </p:nvSpPr>
        <p:spPr>
          <a:xfrm>
            <a:off x="-437581" y="116632"/>
            <a:ext cx="987841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 je třeba zařadit do obvodu příslušné ZO ČSV </a:t>
            </a:r>
            <a:b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Přidání a odebrání katastru provádí </a:t>
            </a:r>
            <a:r>
              <a:rPr lang="cs-CZ" sz="2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</a:t>
            </a:r>
            <a: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detailu </a:t>
            </a:r>
            <a:b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konkrétní ZO.</a:t>
            </a:r>
            <a:endParaRPr/>
          </a:p>
        </p:txBody>
      </p:sp>
      <p:pic>
        <p:nvPicPr>
          <p:cNvPr id="336" name="Google Shape;3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448" y="1328347"/>
            <a:ext cx="7740352" cy="492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100000">
            <a:off x="3848467" y="1670466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100000">
            <a:off x="3994223" y="2882182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49167">
            <a:off x="1886397" y="3065478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36778">
            <a:off x="1236663" y="4180133"/>
            <a:ext cx="438950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51" y="1237439"/>
            <a:ext cx="8274941" cy="501246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1"/>
          <p:cNvSpPr txBox="1"/>
          <p:nvPr/>
        </p:nvSpPr>
        <p:spPr>
          <a:xfrm>
            <a:off x="668454" y="204619"/>
            <a:ext cx="74888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zařazení katastru do obvodu ZO ČSV se změna uloží kliknutím na ikonu Uložit</a:t>
            </a:r>
            <a:endParaRPr/>
          </a:p>
        </p:txBody>
      </p:sp>
      <p:pic>
        <p:nvPicPr>
          <p:cNvPr id="347" name="Google Shape;34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789" y="5489273"/>
            <a:ext cx="438950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42"/>
          <p:cNvGrpSpPr/>
          <p:nvPr/>
        </p:nvGrpSpPr>
        <p:grpSpPr>
          <a:xfrm>
            <a:off x="628650" y="369703"/>
            <a:ext cx="7886700" cy="842400"/>
            <a:chOff x="0" y="4577"/>
            <a:chExt cx="7886700" cy="842400"/>
          </a:xfrm>
        </p:grpSpPr>
        <p:sp>
          <p:nvSpPr>
            <p:cNvPr id="353" name="Google Shape;353;p42"/>
            <p:cNvSpPr/>
            <p:nvPr/>
          </p:nvSpPr>
          <p:spPr>
            <a:xfrm>
              <a:off x="0" y="4577"/>
              <a:ext cx="7886700" cy="842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 txBox="1"/>
            <p:nvPr/>
          </p:nvSpPr>
          <p:spPr>
            <a:xfrm>
              <a:off x="41123" y="45700"/>
              <a:ext cx="780445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imes New Roman"/>
                <a:buNone/>
              </a:pPr>
              <a:r>
                <a:rPr lang="cs-CZ" sz="36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Důležité upozornění!!!</a:t>
              </a:r>
              <a:endParaRPr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55" name="Google Shape;355;p42"/>
          <p:cNvSpPr txBox="1">
            <a:spLocks noGrp="1"/>
          </p:cNvSpPr>
          <p:nvPr>
            <p:ph type="body" idx="1"/>
          </p:nvPr>
        </p:nvSpPr>
        <p:spPr>
          <a:xfrm>
            <a:off x="575751" y="1292251"/>
            <a:ext cx="7886700" cy="486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3300" b="1">
                <a:solidFill>
                  <a:srgbClr val="3A3A3A"/>
                </a:solidFill>
              </a:rPr>
              <a:t>Změny územní působnosti základních organizací v rámci daného okresu jsou v kompetenci OO ČSV.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rgbClr val="3A3A3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>
                <a:solidFill>
                  <a:srgbClr val="3A3A3A"/>
                </a:solidFill>
              </a:rPr>
              <a:t>Kompetenci k vymezení pravomoci OO upravuje čl.  10 a 18 Stanov takto: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>
              <a:solidFill>
                <a:srgbClr val="3A3A3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Článek 10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Základní organizace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>
                <a:solidFill>
                  <a:srgbClr val="3A3A3A"/>
                </a:solidFill>
              </a:rPr>
              <a:t>Odst. 1 poslední věta: Koordinaci jiného organizačního uspořádání územní působnosti základních organizací zajišťují v dohodě s nimi příslušné okresní (městské) organizace. Při nedohodě rozhoduje PRV.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Článek 18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Výbor okresní organizace (dále jen výbor)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>
                <a:solidFill>
                  <a:srgbClr val="3A3A3A"/>
                </a:solidFill>
              </a:rPr>
              <a:t>1. Výbor řídí a koordinuje činnost svazu v obvodu své působnosti.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>
                <a:solidFill>
                  <a:srgbClr val="3A3A3A"/>
                </a:solidFill>
              </a:rPr>
              <a:t>6. Výbor: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>
                <a:solidFill>
                  <a:srgbClr val="3A3A3A"/>
                </a:solidFill>
              </a:rPr>
              <a:t>    e) po dohodě s příslušnými základními organizacemi určuje jejich územní působnost v rámci územního obvodu OO a to tak, že katastrální území mezi ZO se nedělí, při nedohodě rozhoduje PRV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b="1">
              <a:solidFill>
                <a:srgbClr val="3A3A3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Vše záleží na vzájemné dohodě mezi výborem OO ČSV a dotčenými ZO ČSV.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None/>
            </a:pPr>
            <a:r>
              <a:rPr lang="cs-CZ" sz="2100" b="1">
                <a:solidFill>
                  <a:srgbClr val="3A3A3A"/>
                </a:solidFill>
              </a:rPr>
              <a:t>V této souvislosti došlo ke změně Jednacího řádu ČSV. V případě, že k dohodě nedojde, může se dotčená organizace obrátit na PRV.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>
              <a:solidFill>
                <a:srgbClr val="3A3A3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Zdravotní problematika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44"/>
          <p:cNvGrpSpPr/>
          <p:nvPr/>
        </p:nvGrpSpPr>
        <p:grpSpPr>
          <a:xfrm>
            <a:off x="628650" y="630107"/>
            <a:ext cx="7886700" cy="795600"/>
            <a:chOff x="0" y="264981"/>
            <a:chExt cx="7886700" cy="795600"/>
          </a:xfrm>
        </p:grpSpPr>
        <p:sp>
          <p:nvSpPr>
            <p:cNvPr id="366" name="Google Shape;366;p44"/>
            <p:cNvSpPr/>
            <p:nvPr/>
          </p:nvSpPr>
          <p:spPr>
            <a:xfrm>
              <a:off x="0" y="264981"/>
              <a:ext cx="7886700" cy="7956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 txBox="1"/>
            <p:nvPr/>
          </p:nvSpPr>
          <p:spPr>
            <a:xfrm>
              <a:off x="38838" y="303819"/>
              <a:ext cx="7809024" cy="71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imes New Roman"/>
                <a:buNone/>
              </a:pPr>
              <a:r>
                <a:rPr lang="cs-CZ" sz="34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PREVENCE A TLUMENÍ VARROÁZY</a:t>
              </a:r>
              <a:endParaRPr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8" name="Google Shape;368;p44"/>
          <p:cNvGrpSpPr/>
          <p:nvPr/>
        </p:nvGrpSpPr>
        <p:grpSpPr>
          <a:xfrm>
            <a:off x="628650" y="1594741"/>
            <a:ext cx="3886200" cy="4582012"/>
            <a:chOff x="0" y="209"/>
            <a:chExt cx="3886200" cy="4582012"/>
          </a:xfrm>
        </p:grpSpPr>
        <p:sp>
          <p:nvSpPr>
            <p:cNvPr id="369" name="Google Shape;369;p44"/>
            <p:cNvSpPr/>
            <p:nvPr/>
          </p:nvSpPr>
          <p:spPr>
            <a:xfrm>
              <a:off x="0" y="209"/>
              <a:ext cx="3886200" cy="458201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 txBox="1"/>
            <p:nvPr/>
          </p:nvSpPr>
          <p:spPr>
            <a:xfrm>
              <a:off x="189709" y="189918"/>
              <a:ext cx="3506782" cy="4202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 letošní rok zůstávají povinné úkony k tlumení </a:t>
              </a:r>
              <a:r>
                <a:rPr lang="cs-CZ" sz="1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varroázy</a:t>
              </a: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pouze ve formě vyšetření vzorků zimní měli. Na základě vyhodnocení intenzity </a:t>
              </a:r>
              <a:r>
                <a:rPr lang="cs-CZ" sz="1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varroázy</a:t>
              </a: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dle kódu EpM300 se na jednotlivých stanovištích při nálezu vyšším než 3 roztoči v průměru na jedno včelstvo provede ošetření všech včelstev na stanovišti. Použijí se registrované veterinární léčivé přípravky. Předjarní ošetření musí být provedeno s ohledem na klimatické podmínky a jarní rozvoj včel co nejdříve a mělo být ukončeno do 15. 4. 2023. Chovatel je povinen vést záznam o ošetření včelstev a uchovávat jej po dobu nejméně tří let.</a:t>
              </a:r>
              <a:endParaRPr dirty="0"/>
            </a:p>
          </p:txBody>
        </p:sp>
      </p:grpSp>
      <p:grpSp>
        <p:nvGrpSpPr>
          <p:cNvPr id="371" name="Google Shape;371;p44"/>
          <p:cNvGrpSpPr/>
          <p:nvPr/>
        </p:nvGrpSpPr>
        <p:grpSpPr>
          <a:xfrm>
            <a:off x="4629150" y="1596769"/>
            <a:ext cx="3886200" cy="4577955"/>
            <a:chOff x="0" y="2237"/>
            <a:chExt cx="3886200" cy="4577955"/>
          </a:xfrm>
        </p:grpSpPr>
        <p:sp>
          <p:nvSpPr>
            <p:cNvPr id="372" name="Google Shape;372;p44"/>
            <p:cNvSpPr/>
            <p:nvPr/>
          </p:nvSpPr>
          <p:spPr>
            <a:xfrm>
              <a:off x="0" y="2237"/>
              <a:ext cx="3886200" cy="457795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 txBox="1"/>
            <p:nvPr/>
          </p:nvSpPr>
          <p:spPr>
            <a:xfrm>
              <a:off x="189709" y="191946"/>
              <a:ext cx="3506782" cy="4198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Chovatelé by se neměli spoléhat jen na výsledek vyšetření zimní měli, ale měli by pravidelně monitorovat výskyt roztoče ve včelstvu. Postupy pro monitoring </a:t>
              </a:r>
              <a:r>
                <a:rPr lang="cs-CZ" sz="1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varroázy</a:t>
              </a: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jsou podrobně popsány </a:t>
              </a:r>
              <a:r>
                <a:rPr lang="cs-CZ" sz="1800" b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lang="cs-CZ" sz="1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Metodickém pokynu SVS pro chovatele včel k prevenci a tlumení </a:t>
              </a:r>
              <a:r>
                <a:rPr lang="cs-CZ" sz="18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varroázy</a:t>
              </a:r>
              <a:r>
                <a:rPr lang="cs-CZ" sz="1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 rok 2023</a:t>
              </a: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dirty="0"/>
            </a:p>
            <a:p>
              <a:pPr marL="0" marR="0" lvl="0" indent="0" algn="just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Lze předpokládat, že v průběhu ledna a února roku 2024 zůstane v platnosti povinné vyšetření směsných vzorků zimní měli na </a:t>
              </a:r>
              <a:r>
                <a:rPr lang="cs-CZ" sz="1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varroázu</a:t>
              </a:r>
              <a:r>
                <a:rPr lang="cs-CZ" sz="1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 na základě získaných výsledků provádění jarních ošetření včelstev při nálezu více než 3 roztočů na včelstvo. </a:t>
              </a:r>
              <a:endParaRPr dirty="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>
            <a:spLocks noGrp="1"/>
          </p:cNvSpPr>
          <p:nvPr>
            <p:ph type="title"/>
          </p:nvPr>
        </p:nvSpPr>
        <p:spPr>
          <a:xfrm>
            <a:off x="2087217" y="686213"/>
            <a:ext cx="4969566" cy="52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ct val="100000"/>
              <a:buFont typeface="Times New Roman"/>
              <a:buNone/>
            </a:pPr>
            <a:r>
              <a:rPr lang="cs-CZ" sz="2400" dirty="0" err="1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Varroáza</a:t>
            </a:r>
            <a:r>
              <a:rPr lang="cs-CZ" sz="24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vyhodnocení 2023</a:t>
            </a:r>
            <a:br>
              <a:rPr lang="cs-CZ" sz="4400" dirty="0"/>
            </a:br>
            <a:endParaRPr dirty="0"/>
          </a:p>
        </p:txBody>
      </p:sp>
      <p:sp>
        <p:nvSpPr>
          <p:cNvPr id="379" name="Google Shape;379;p45"/>
          <p:cNvSpPr txBox="1">
            <a:spLocks noGrp="1"/>
          </p:cNvSpPr>
          <p:nvPr>
            <p:ph type="body" idx="1"/>
          </p:nvPr>
        </p:nvSpPr>
        <p:spPr>
          <a:xfrm>
            <a:off x="527231" y="1572948"/>
            <a:ext cx="8179080" cy="1471933"/>
          </a:xfrm>
          <a:prstGeom prst="rect">
            <a:avLst/>
          </a:prstGeom>
          <a:solidFill>
            <a:srgbClr val="EEEAE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1800"/>
              <a:buNone/>
            </a:pPr>
            <a:r>
              <a:rPr lang="cs-CZ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Výsledky 2023 – srovnání s  2022</a:t>
            </a:r>
            <a:r>
              <a:rPr lang="cs-CZ" sz="21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Nižší procento stanovišť bez přítomnosti roztočů</a:t>
            </a:r>
            <a:endParaRPr dirty="0"/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Vyšší procento stanovišť s průměrným počtem roztočů nad 3</a:t>
            </a:r>
            <a:endParaRPr dirty="0"/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Jen mírné snížení procenta stanovišť s průměrným počtem roztočů 0-3</a:t>
            </a:r>
            <a:endParaRPr dirty="0"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261" y="273618"/>
            <a:ext cx="1513269" cy="8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5"/>
          <p:cNvSpPr txBox="1"/>
          <p:nvPr/>
        </p:nvSpPr>
        <p:spPr>
          <a:xfrm>
            <a:off x="4369447" y="965560"/>
            <a:ext cx="4154557" cy="10156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Vyšetření vzorků zimní měli z: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61 196 stanovišť 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579 955 včelstev  </a:t>
            </a:r>
            <a:endParaRPr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48F426F-0463-4A45-BE1D-CBD613AAD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63906"/>
              </p:ext>
            </p:extLst>
          </p:nvPr>
        </p:nvGraphicFramePr>
        <p:xfrm>
          <a:off x="527229" y="3191436"/>
          <a:ext cx="8179075" cy="2814921"/>
        </p:xfrm>
        <a:graphic>
          <a:graphicData uri="http://schemas.openxmlformats.org/drawingml/2006/table">
            <a:tbl>
              <a:tblPr>
                <a:tableStyleId>{1CC489F2-4665-4767-8F73-ECB07D929C19}</a:tableStyleId>
              </a:tblPr>
              <a:tblGrid>
                <a:gridCol w="857945">
                  <a:extLst>
                    <a:ext uri="{9D8B030D-6E8A-4147-A177-3AD203B41FA5}">
                      <a16:colId xmlns:a16="http://schemas.microsoft.com/office/drawing/2014/main" val="532248891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527447329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3267003479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3410034773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1474976055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4274994920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4144533273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1954566091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21603508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2532518329"/>
                    </a:ext>
                  </a:extLst>
                </a:gridCol>
                <a:gridCol w="732113">
                  <a:extLst>
                    <a:ext uri="{9D8B030D-6E8A-4147-A177-3AD203B41FA5}">
                      <a16:colId xmlns:a16="http://schemas.microsoft.com/office/drawing/2014/main" val="36007539"/>
                    </a:ext>
                  </a:extLst>
                </a:gridCol>
              </a:tblGrid>
              <a:tr h="9383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Průměrný počet roztočů na včelstvo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2020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2021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2022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2023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814378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669337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20 854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32,9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13 450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22,1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17 551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13 901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22,0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10 446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697580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839524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0-3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34 294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54,1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35 686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58,7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35 570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57,3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37 620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59,6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35 139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57,4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957832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54820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nad 3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8 258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13,0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11 632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8 912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14,4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11 606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15 611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25,5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3613639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021416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63 433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60 768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62 033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+mj-lt"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63 127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61 196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8672651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9B96FC-F7FC-45FB-906A-6396268BC5F7}"/>
              </a:ext>
            </a:extLst>
          </p:cNvPr>
          <p:cNvSpPr txBox="1"/>
          <p:nvPr/>
        </p:nvSpPr>
        <p:spPr>
          <a:xfrm>
            <a:off x="2087217" y="3375485"/>
            <a:ext cx="569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Počet stanovišť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>
            <a:spLocks noGrp="1"/>
          </p:cNvSpPr>
          <p:nvPr>
            <p:ph type="title"/>
          </p:nvPr>
        </p:nvSpPr>
        <p:spPr>
          <a:xfrm>
            <a:off x="516836" y="463826"/>
            <a:ext cx="7998514" cy="122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ts val="2700"/>
              <a:buFont typeface="Times New Roman"/>
              <a:buNone/>
            </a:pPr>
            <a:r>
              <a:rPr lang="cs-CZ" sz="2700" dirty="0" err="1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Varroáza</a:t>
            </a:r>
            <a:r>
              <a:rPr lang="cs-CZ" sz="27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vyhodnocení 2023 - kraje</a:t>
            </a:r>
            <a:br>
              <a:rPr lang="cs-CZ" sz="4400" dirty="0"/>
            </a:br>
            <a:endParaRPr dirty="0"/>
          </a:p>
        </p:txBody>
      </p:sp>
      <p:sp>
        <p:nvSpPr>
          <p:cNvPr id="388" name="Google Shape;388;p46"/>
          <p:cNvSpPr txBox="1">
            <a:spLocks noGrp="1"/>
          </p:cNvSpPr>
          <p:nvPr>
            <p:ph type="body" idx="1"/>
          </p:nvPr>
        </p:nvSpPr>
        <p:spPr>
          <a:xfrm>
            <a:off x="685386" y="1217061"/>
            <a:ext cx="7773228" cy="4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Výskyt roztoče </a:t>
            </a:r>
            <a:r>
              <a:rPr lang="cs-CZ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Varroa</a:t>
            </a:r>
            <a:r>
              <a:rPr lang="cs-CZ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destructor</a:t>
            </a:r>
            <a:r>
              <a:rPr lang="cs-CZ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stanovištích v jednotlivých krajích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389" name="Google Shape;38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60" y="269711"/>
            <a:ext cx="1502564" cy="856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178A06B8-8B2D-406D-98E4-B3C6AE37A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47177"/>
              </p:ext>
            </p:extLst>
          </p:nvPr>
        </p:nvGraphicFramePr>
        <p:xfrm>
          <a:off x="320124" y="1570640"/>
          <a:ext cx="8391938" cy="477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47"/>
          <p:cNvGrpSpPr/>
          <p:nvPr/>
        </p:nvGrpSpPr>
        <p:grpSpPr>
          <a:xfrm>
            <a:off x="628650" y="222969"/>
            <a:ext cx="7886700" cy="725399"/>
            <a:chOff x="0" y="11372"/>
            <a:chExt cx="7886700" cy="725399"/>
          </a:xfrm>
        </p:grpSpPr>
        <p:sp>
          <p:nvSpPr>
            <p:cNvPr id="396" name="Google Shape;396;p47"/>
            <p:cNvSpPr/>
            <p:nvPr/>
          </p:nvSpPr>
          <p:spPr>
            <a:xfrm>
              <a:off x="0" y="11372"/>
              <a:ext cx="7886700" cy="725399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7"/>
            <p:cNvSpPr txBox="1"/>
            <p:nvPr/>
          </p:nvSpPr>
          <p:spPr>
            <a:xfrm>
              <a:off x="35411" y="46783"/>
              <a:ext cx="7815878" cy="654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Times New Roman"/>
                <a:buNone/>
              </a:pPr>
              <a:r>
                <a:rPr lang="cs-CZ" sz="31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MOR VČELÍHO PLODU</a:t>
              </a:r>
              <a:endParaRPr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8" name="Google Shape;398;p47"/>
          <p:cNvSpPr txBox="1">
            <a:spLocks noGrp="1"/>
          </p:cNvSpPr>
          <p:nvPr>
            <p:ph type="body" idx="2"/>
          </p:nvPr>
        </p:nvSpPr>
        <p:spPr>
          <a:xfrm>
            <a:off x="742123" y="1113271"/>
            <a:ext cx="7553738" cy="74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b="1" dirty="0">
                <a:solidFill>
                  <a:srgbClr val="007EC7"/>
                </a:solidFill>
              </a:rPr>
              <a:t>MVP – vývoj nákazové situace</a:t>
            </a:r>
            <a:endParaRPr dirty="0"/>
          </a:p>
        </p:txBody>
      </p:sp>
      <p:sp>
        <p:nvSpPr>
          <p:cNvPr id="399" name="Google Shape;399;p47"/>
          <p:cNvSpPr/>
          <p:nvPr/>
        </p:nvSpPr>
        <p:spPr>
          <a:xfrm>
            <a:off x="628650" y="365126"/>
            <a:ext cx="7886700" cy="575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0" name="Google Shape;40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59742"/>
            <a:ext cx="1359952" cy="8613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E958A41-9605-4E35-91CE-E44921645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73226"/>
              </p:ext>
            </p:extLst>
          </p:nvPr>
        </p:nvGraphicFramePr>
        <p:xfrm>
          <a:off x="905435" y="1757082"/>
          <a:ext cx="7390426" cy="414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>
            <a:spLocks noGrp="1"/>
          </p:cNvSpPr>
          <p:nvPr>
            <p:ph type="title"/>
          </p:nvPr>
        </p:nvSpPr>
        <p:spPr>
          <a:xfrm>
            <a:off x="225287" y="1065364"/>
            <a:ext cx="8693425" cy="60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ct val="100000"/>
              <a:buFont typeface="Times New Roman"/>
              <a:buNone/>
            </a:pPr>
            <a:r>
              <a:rPr lang="cs-CZ" sz="19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MVP – výskyt ohnisek moru včelího plodu v jednotlivých krajích v roce 2018-2022</a:t>
            </a:r>
            <a:br>
              <a:rPr lang="cs-CZ" sz="4400" dirty="0"/>
            </a:br>
            <a:endParaRPr dirty="0"/>
          </a:p>
        </p:txBody>
      </p:sp>
      <p:pic>
        <p:nvPicPr>
          <p:cNvPr id="408" name="Google Shape;40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252352"/>
            <a:ext cx="1184769" cy="561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1F81880-20D0-41AC-B8AC-5F84D32AF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78923"/>
              </p:ext>
            </p:extLst>
          </p:nvPr>
        </p:nvGraphicFramePr>
        <p:xfrm>
          <a:off x="510988" y="1290918"/>
          <a:ext cx="8095130" cy="509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>
            <a:spLocks noGrp="1"/>
          </p:cNvSpPr>
          <p:nvPr>
            <p:ph type="title"/>
          </p:nvPr>
        </p:nvSpPr>
        <p:spPr>
          <a:xfrm>
            <a:off x="628650" y="349076"/>
            <a:ext cx="7886700" cy="48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ct val="100000"/>
              <a:buFont typeface="Times New Roman"/>
              <a:buNone/>
            </a:pPr>
            <a:r>
              <a:rPr lang="cs-CZ" sz="32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Hniloba včelího plodu - 2022</a:t>
            </a:r>
            <a:endParaRPr dirty="0"/>
          </a:p>
        </p:txBody>
      </p:sp>
      <p:sp>
        <p:nvSpPr>
          <p:cNvPr id="414" name="Google Shape;414;p49"/>
          <p:cNvSpPr txBox="1">
            <a:spLocks noGrp="1"/>
          </p:cNvSpPr>
          <p:nvPr>
            <p:ph type="body" idx="1"/>
          </p:nvPr>
        </p:nvSpPr>
        <p:spPr>
          <a:xfrm>
            <a:off x="535884" y="973279"/>
            <a:ext cx="7886700" cy="826785"/>
          </a:xfrm>
          <a:prstGeom prst="rect">
            <a:avLst/>
          </a:prstGeom>
          <a:solidFill>
            <a:srgbClr val="F5F6EE"/>
          </a:solidFill>
          <a:ln w="9525" cap="flat" cmpd="sng">
            <a:solidFill>
              <a:srgbClr val="F5F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 sz="2000" dirty="0"/>
              <a:t>Celkem </a:t>
            </a:r>
            <a:r>
              <a:rPr lang="cs-CZ" sz="2000" b="1" dirty="0">
                <a:solidFill>
                  <a:srgbClr val="007EC7"/>
                </a:solidFill>
              </a:rPr>
              <a:t>10 ohnisek HVP </a:t>
            </a:r>
            <a:r>
              <a:rPr lang="cs-CZ" sz="2000" dirty="0"/>
              <a:t>v roce 2022 </a:t>
            </a:r>
            <a:endParaRPr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•"/>
            </a:pPr>
            <a:r>
              <a:rPr lang="cs-CZ" sz="1700" dirty="0"/>
              <a:t>v Královehradeckém kraji 9 ohnisek. 1ojedinělý výskyt byl zaznamenán rovněž v Moravskoslezském kraji.</a:t>
            </a: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15" name="Google Shape;415;p49"/>
          <p:cNvSpPr txBox="1">
            <a:spLocks noGrp="1"/>
          </p:cNvSpPr>
          <p:nvPr>
            <p:ph type="body" idx="2"/>
          </p:nvPr>
        </p:nvSpPr>
        <p:spPr>
          <a:xfrm>
            <a:off x="602145" y="1864750"/>
            <a:ext cx="7820439" cy="33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SzPts val="1800"/>
              <a:buNone/>
            </a:pPr>
            <a:r>
              <a:rPr lang="cs-CZ" dirty="0"/>
              <a:t>Výskyt hniloby včelího plodu v roce 2022</a:t>
            </a:r>
            <a:endParaRPr dirty="0"/>
          </a:p>
        </p:txBody>
      </p:sp>
      <p:pic>
        <p:nvPicPr>
          <p:cNvPr id="416" name="Google Shape;41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584" y="107799"/>
            <a:ext cx="1500460" cy="82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apa výskytu hniloby včelího plodu v roce 2022 1">
            <a:extLst>
              <a:ext uri="{FF2B5EF4-FFF2-40B4-BE49-F238E27FC236}">
                <a16:creationId xmlns:a16="http://schemas.microsoft.com/office/drawing/2014/main" id="{61E71245-8C79-4945-BE3F-D9E0B34F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48" y="2268435"/>
            <a:ext cx="6660503" cy="39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628650" y="365127"/>
            <a:ext cx="7886700" cy="1048038"/>
            <a:chOff x="0" y="0"/>
            <a:chExt cx="7886700" cy="1048038"/>
          </a:xfrm>
        </p:grpSpPr>
        <p:sp>
          <p:nvSpPr>
            <p:cNvPr id="77" name="Google Shape;77;p14"/>
            <p:cNvSpPr/>
            <p:nvPr/>
          </p:nvSpPr>
          <p:spPr>
            <a:xfrm>
              <a:off x="0" y="0"/>
              <a:ext cx="1048038" cy="104803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24019" y="0"/>
              <a:ext cx="7362681" cy="104803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524019" y="0"/>
              <a:ext cx="7362681" cy="1048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imes New Roman"/>
                <a:buNone/>
              </a:pPr>
              <a:r>
                <a:rPr lang="cs-CZ" sz="2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Evropské dotace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imes New Roman"/>
                <a:buNone/>
              </a:pPr>
              <a:r>
                <a:rPr lang="cs-CZ" sz="2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podle Nařízení vlády č. 53/2023 Sb. 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628650" y="1512916"/>
            <a:ext cx="8290906" cy="490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498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sz="3050" b="1"/>
              <a:t>Pro dotaci EU je na rok 2023 přidělena částka 105,5 mil. Kč</a:t>
            </a:r>
            <a:endParaRPr sz="305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sz="1800" b="1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/>
              <a:t>*) Přechodné období od 1.1. do 31.7.2023</a:t>
            </a:r>
            <a:endParaRPr/>
          </a:p>
        </p:txBody>
      </p:sp>
      <p:graphicFrame>
        <p:nvGraphicFramePr>
          <p:cNvPr id="81" name="Google Shape;81;p14"/>
          <p:cNvGraphicFramePr/>
          <p:nvPr/>
        </p:nvGraphicFramePr>
        <p:xfrm>
          <a:off x="489950" y="1891510"/>
          <a:ext cx="8164100" cy="4037362"/>
        </p:xfrm>
        <a:graphic>
          <a:graphicData uri="http://schemas.openxmlformats.org/drawingml/2006/table">
            <a:tbl>
              <a:tblPr firstRow="1" bandRow="1">
                <a:noFill/>
                <a:tableStyleId>{1CC489F2-4665-4767-8F73-ECB07D929C19}</a:tableStyleId>
              </a:tblPr>
              <a:tblGrid>
                <a:gridCol w="9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2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6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Dotace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2013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2019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2020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2021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2022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solidFill>
                            <a:schemeClr val="dk1"/>
                          </a:solidFill>
                        </a:rPr>
                        <a:t>202</a:t>
                      </a:r>
                      <a:r>
                        <a:rPr lang="cs-CZ" sz="1200">
                          <a:solidFill>
                            <a:schemeClr val="dk1"/>
                          </a:solidFill>
                        </a:rPr>
                        <a:t>3*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počet </a:t>
                      </a:r>
                      <a:r>
                        <a:rPr lang="cs-CZ" sz="1200"/>
                        <a:t>požadavků o dotaci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01 - Technická pomoc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2043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2973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2532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3119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2611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2420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1868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1158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1340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1880</a:t>
                      </a:r>
                      <a:endParaRPr/>
                    </a:p>
                  </a:txBody>
                  <a:tcPr marL="0" marR="0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cs-CZ" sz="1200"/>
                        <a:t>611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02 - Racionalizace kočování včelstev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139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97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99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63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55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  <a:endParaRPr/>
                    </a:p>
                  </a:txBody>
                  <a:tcPr marL="0" marR="0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40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03 - Boj proti varroáze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116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113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117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140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164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161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/>
                    </a:p>
                  </a:txBody>
                  <a:tcPr marL="0" marR="0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57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04 - Obnova včelstev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90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76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62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35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/>
                    </a:p>
                  </a:txBody>
                  <a:tcPr marL="0" marR="0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27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05 - Rozbory medu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17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L="0" marR="0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Celkem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2397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3294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2828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3415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2912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2742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2155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1295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</a:rPr>
                        <a:t>1477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2050</a:t>
                      </a:r>
                      <a:endParaRPr/>
                    </a:p>
                  </a:txBody>
                  <a:tcPr marL="0" marR="0" marT="0" marB="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/>
                        <a:t>1736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>
            <a:spLocks noGrp="1"/>
          </p:cNvSpPr>
          <p:nvPr>
            <p:ph type="title"/>
          </p:nvPr>
        </p:nvSpPr>
        <p:spPr>
          <a:xfrm>
            <a:off x="-57150" y="1149901"/>
            <a:ext cx="9144000" cy="6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C7"/>
              </a:buClr>
              <a:buSzPct val="100000"/>
              <a:buFont typeface="Times New Roman"/>
              <a:buNone/>
            </a:pPr>
            <a:r>
              <a:rPr lang="cs-CZ" sz="36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Hniloba včelího plodu vývoj nákazové situace </a:t>
            </a:r>
            <a:br>
              <a:rPr lang="cs-CZ" sz="36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3100" dirty="0">
                <a:solidFill>
                  <a:srgbClr val="007E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2015 - 2022</a:t>
            </a:r>
            <a:br>
              <a:rPr lang="cs-CZ" dirty="0"/>
            </a:br>
            <a:endParaRPr dirty="0"/>
          </a:p>
        </p:txBody>
      </p:sp>
      <p:pic>
        <p:nvPicPr>
          <p:cNvPr id="423" name="Google Shape;42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98" y="212105"/>
            <a:ext cx="1158593" cy="6104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26826C-414C-472A-807E-458007A88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14410"/>
              </p:ext>
            </p:extLst>
          </p:nvPr>
        </p:nvGraphicFramePr>
        <p:xfrm>
          <a:off x="779929" y="1954306"/>
          <a:ext cx="7602071" cy="3854826"/>
        </p:xfrm>
        <a:graphic>
          <a:graphicData uri="http://schemas.openxmlformats.org/drawingml/2006/table">
            <a:tbl>
              <a:tblPr firstRow="1" firstCol="1" bandRow="1">
                <a:tableStyleId>{1CC489F2-4665-4767-8F73-ECB07D929C19}</a:tableStyleId>
              </a:tblPr>
              <a:tblGrid>
                <a:gridCol w="582706">
                  <a:extLst>
                    <a:ext uri="{9D8B030D-6E8A-4147-A177-3AD203B41FA5}">
                      <a16:colId xmlns:a16="http://schemas.microsoft.com/office/drawing/2014/main" val="1181655658"/>
                    </a:ext>
                  </a:extLst>
                </a:gridCol>
                <a:gridCol w="1791368">
                  <a:extLst>
                    <a:ext uri="{9D8B030D-6E8A-4147-A177-3AD203B41FA5}">
                      <a16:colId xmlns:a16="http://schemas.microsoft.com/office/drawing/2014/main" val="366571918"/>
                    </a:ext>
                  </a:extLst>
                </a:gridCol>
                <a:gridCol w="3092169">
                  <a:extLst>
                    <a:ext uri="{9D8B030D-6E8A-4147-A177-3AD203B41FA5}">
                      <a16:colId xmlns:a16="http://schemas.microsoft.com/office/drawing/2014/main" val="1640451529"/>
                    </a:ext>
                  </a:extLst>
                </a:gridCol>
                <a:gridCol w="2135828">
                  <a:extLst>
                    <a:ext uri="{9D8B030D-6E8A-4147-A177-3AD203B41FA5}">
                      <a16:colId xmlns:a16="http://schemas.microsoft.com/office/drawing/2014/main" val="1163328934"/>
                    </a:ext>
                  </a:extLst>
                </a:gridCol>
              </a:tblGrid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ohnisek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kraj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okres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411530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Královehradecký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691633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Královehradecký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77510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771239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292267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Liberecký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Semily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170796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2020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Královehradecký, Liberecký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Trutnov, Semily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433665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Liberecký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Semily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001065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2022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Královehradecký, Moravskoslezský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Trutnov, Frýdek-Místek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6769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Legislativa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52"/>
          <p:cNvGrpSpPr/>
          <p:nvPr/>
        </p:nvGrpSpPr>
        <p:grpSpPr>
          <a:xfrm>
            <a:off x="628650" y="365126"/>
            <a:ext cx="7886699" cy="957353"/>
            <a:chOff x="0" y="0"/>
            <a:chExt cx="7886699" cy="957353"/>
          </a:xfrm>
        </p:grpSpPr>
        <p:sp>
          <p:nvSpPr>
            <p:cNvPr id="435" name="Google Shape;435;p52"/>
            <p:cNvSpPr/>
            <p:nvPr/>
          </p:nvSpPr>
          <p:spPr>
            <a:xfrm>
              <a:off x="0" y="0"/>
              <a:ext cx="957353" cy="95735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2"/>
            <p:cNvSpPr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2"/>
            <p:cNvSpPr txBox="1"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Times New Roman"/>
                <a:buNone/>
              </a:pPr>
              <a:r>
                <a:rPr lang="cs-CZ" sz="31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Novela veterinárního zákona nabyla účinnosti 1.10.2022</a:t>
              </a:r>
              <a:endParaRPr sz="3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38" name="Google Shape;438;p52"/>
          <p:cNvSpPr txBox="1">
            <a:spLocks noGrp="1"/>
          </p:cNvSpPr>
          <p:nvPr>
            <p:ph type="body" idx="1"/>
          </p:nvPr>
        </p:nvSpPr>
        <p:spPr>
          <a:xfrm>
            <a:off x="895350" y="1638300"/>
            <a:ext cx="75247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dirty="0"/>
              <a:t>Změny: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 b="1" dirty="0"/>
              <a:t>1. Zrušení povinnosti chovatele, který chová včelstva, neprodleně po zjištění úhynu včelstev na stanovišti včelstev hlásit úhyn nad stanovený limit (25%) krajské veterinární správě.</a:t>
            </a:r>
          </a:p>
          <a:p>
            <a:pPr marL="0" lvl="0" indent="0" algn="just">
              <a:buSzPct val="100000"/>
              <a:buNone/>
            </a:pPr>
            <a:r>
              <a:rPr lang="cs-CZ" b="1" dirty="0">
                <a:solidFill>
                  <a:schemeClr val="tx1"/>
                </a:solidFill>
              </a:rPr>
              <a:t>Zdůvodnění: </a:t>
            </a:r>
            <a:r>
              <a:rPr lang="cs-CZ" dirty="0"/>
              <a:t>Hlášení úhynů nad stanovený limit nebylo v minulosti využíváno, povinnost hlášení úhynů je dána jinými ustanoveními zákona, jednalo se proto o ustanovení duplicitní.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 b="1" dirty="0"/>
              <a:t>2. Zrušení povinnosti chovatele vyžádat si veterinární osvědčení k přemísťování včelstev mimo území kraje.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 b="1" dirty="0"/>
              <a:t>Zdůvodnění: </a:t>
            </a:r>
            <a:r>
              <a:rPr lang="cs-CZ" dirty="0"/>
              <a:t>Podmínky pro přesun jsou dostatečně řešeny v Metodice kontroly zdraví</a:t>
            </a:r>
            <a:endParaRPr lang="cs-CZ" b="1" dirty="0"/>
          </a:p>
          <a:p>
            <a:pPr marL="0" lvl="0" indent="0" algn="just">
              <a:buSzPct val="100000"/>
              <a:buNone/>
            </a:pPr>
            <a:r>
              <a:rPr lang="cs-CZ" dirty="0"/>
              <a:t>Změny v zákoně se promítly do Vyhlášky č. 144/2023 Sb., o veterinárních požadavcích na chov včel a včelstev a o opatřeních pro předcházení a zdolávání některých nákaz včel.</a:t>
            </a:r>
            <a:endParaRPr dirty="0"/>
          </a:p>
          <a:p>
            <a:pPr marL="228600" lvl="0" indent="-1130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53"/>
          <p:cNvGrpSpPr/>
          <p:nvPr/>
        </p:nvGrpSpPr>
        <p:grpSpPr>
          <a:xfrm>
            <a:off x="628650" y="365126"/>
            <a:ext cx="7886699" cy="957353"/>
            <a:chOff x="0" y="0"/>
            <a:chExt cx="7886699" cy="957353"/>
          </a:xfrm>
        </p:grpSpPr>
        <p:sp>
          <p:nvSpPr>
            <p:cNvPr id="444" name="Google Shape;444;p53"/>
            <p:cNvSpPr/>
            <p:nvPr/>
          </p:nvSpPr>
          <p:spPr>
            <a:xfrm>
              <a:off x="0" y="0"/>
              <a:ext cx="957353" cy="95735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3"/>
            <p:cNvSpPr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3"/>
            <p:cNvSpPr txBox="1"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cs-CZ" sz="2800" dirty="0"/>
                <a:t>Od 1.7.2023 máme novou „včelí vyhlášku“</a:t>
              </a:r>
              <a:endParaRPr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7" name="Google Shape;447;p53"/>
          <p:cNvSpPr txBox="1">
            <a:spLocks noGrp="1"/>
          </p:cNvSpPr>
          <p:nvPr>
            <p:ph type="body" idx="1"/>
          </p:nvPr>
        </p:nvSpPr>
        <p:spPr>
          <a:xfrm>
            <a:off x="628650" y="1420721"/>
            <a:ext cx="7886700" cy="475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r>
              <a:rPr lang="cs-CZ" sz="2800" dirty="0"/>
              <a:t>Od účinnosti novely veterinárního zákona (1.10.2022), která se dotkla včelařství, jsme očekávali i navazující změnu vyhlášky č. 18/2018 Sb., tzv. „včelí vyhlášky“. K tomu došlo 31.5.2023, kdy ve Sbírce zákonů byla publikována vyhláška č. 144/2023 Sb., o veterinárních požadavcích na chov včel a včelstev a o opatřeních pro předcházení a tlumení některých nákaz včel.</a:t>
            </a:r>
          </a:p>
          <a:p>
            <a:r>
              <a:rPr lang="cs-CZ" sz="2800" dirty="0"/>
              <a:t>Nová vyhláška je přijata v návaznosti na aktuální novelu veterinárního zákona a upravuje zejména:</a:t>
            </a:r>
          </a:p>
          <a:p>
            <a:r>
              <a:rPr lang="cs-CZ" sz="2800" dirty="0"/>
              <a:t>§ zrušení povinnosti chovatele, který chová včelstva, neprodleně po zjištění úhynu včelstev na stanovišti včelstev hlásit úhyn nad limit stanovený prováděcím právním předpisem krajské veterinární správě;</a:t>
            </a:r>
          </a:p>
          <a:p>
            <a:r>
              <a:rPr lang="cs-CZ" sz="2800" dirty="0"/>
              <a:t>§ zrušení povinnosti chovatele vyžádat si veterinární osvědčení k přemísťování včelstev mimo území kraje;</a:t>
            </a:r>
          </a:p>
          <a:p>
            <a:r>
              <a:rPr lang="cs-CZ" sz="2800" dirty="0"/>
              <a:t>§ vypuštění chovu včely s dobrým čistícím instinktem z opatření k tlumení nákaz;</a:t>
            </a:r>
          </a:p>
          <a:p>
            <a:r>
              <a:rPr lang="cs-CZ" sz="2800" dirty="0"/>
              <a:t>§ rozdělení podmínek a opatření pro každou jednotlivou nebezpečnou nákazu včel, tj. mor včelího plodu nebo hnilobu včelího plodu, a to z důvodu přehlednosti;</a:t>
            </a:r>
          </a:p>
          <a:p>
            <a:r>
              <a:rPr lang="cs-CZ" sz="2800" dirty="0"/>
              <a:t>§ zkrácení doby, po kterou bude možné uplatňovat předchozí vyšetření v případě výskytu moru nebo hniloby včelího plodu, ze 12 měsíců na 4 měsíce;</a:t>
            </a:r>
          </a:p>
          <a:p>
            <a:r>
              <a:rPr lang="cs-CZ" sz="2800" dirty="0"/>
              <a:t>§ dílčí terminologická zpřesnění, která uvádějí vyhlášku do souladu s nařízením Evropského parlamentu a Rady (EU) 2016/429 z 9. 3. 2016 o nákazách zvířat a o změně a zrušení některých aktů v oblasti zdraví zvířat.</a:t>
            </a:r>
          </a:p>
          <a:p>
            <a:r>
              <a:rPr lang="cs-CZ" sz="2800" dirty="0"/>
              <a:t> Nová vyhláška č. 144/2023 Sb., plně nahrazuje stávající vyhlášku č. 18/2018 Sb., a je účinná od 1.7.2023.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"/>
          <p:cNvSpPr txBox="1">
            <a:spLocks noGrp="1"/>
          </p:cNvSpPr>
          <p:nvPr>
            <p:ph type="body" idx="1"/>
          </p:nvPr>
        </p:nvSpPr>
        <p:spPr>
          <a:xfrm>
            <a:off x="628650" y="957354"/>
            <a:ext cx="8063288" cy="515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r>
              <a:rPr lang="cs-CZ" sz="4400" dirty="0"/>
              <a:t>Dne 22.9.2022 ve Sbírce zákonů vyšla novela zákona o rostlinolékařské péči č. 273/2022 Sb. Zákon mimo jiné změnil v § 51 odst. 2 tak, že se slova „minimálně 48 hodin” nahrazují slovy „nejpozději 2 dny” a za slova „chovatelům včel” se vkládají slova „ , jejichž adresa elektronické pošty je uvedena v evidenci hospodářství podle objektů určených k chovu evidovaných zvířat podle zákona o zemědělství,”.</a:t>
            </a:r>
          </a:p>
          <a:p>
            <a:r>
              <a:rPr lang="cs-CZ" sz="4400" dirty="0"/>
              <a:t>§ 51 odstavec 2 tak zní:</a:t>
            </a:r>
          </a:p>
          <a:p>
            <a:r>
              <a:rPr lang="cs-CZ" sz="4400" dirty="0"/>
              <a:t>Před aplikací přípravků uvedených v odstavci 1 profesionální uživatel je povinen zjistit prostřednictvím evidence hospodářství podle objektů určených k chovu evidovaných zvířat podle zákona o zemědělství informace k umístění stanovišť včelstev v dosahu alespoň 2 km od hranice pozemku, na němž má být aplikace provedena, a nejpozději 2 dny hodin před provedením aplikace oznámit dotčeným chovatelům včel, jejichž adresa elektronické pošty je uvedena v evidenci hospodářství podle objektů určených k chovu evidovaných zvířat podle zákona o zemědělství, aplikaci přípravku.</a:t>
            </a:r>
          </a:p>
          <a:p>
            <a:r>
              <a:rPr lang="cs-CZ" sz="4400" dirty="0"/>
              <a:t>Zákon nabyl účinnosti dnem 1. července 2023.</a:t>
            </a:r>
          </a:p>
          <a:p>
            <a:r>
              <a:rPr lang="cs-CZ" sz="4400" b="1" i="1" u="sng" dirty="0"/>
              <a:t>Z uvedeného vyplývá, že změna v oznámení použití přípravků na ochranu rostlin (POR), které jsou pro včely nebezpečné nebo zvlášť nebezpečné, se týká oznamovací povinnosti ošetřovatele porostu těm chovatelům včel, u kterých v LPIS bude uveden jejich e-mail.</a:t>
            </a:r>
          </a:p>
          <a:p>
            <a:r>
              <a:rPr lang="cs-CZ" sz="4400" b="1" i="1" u="sng" dirty="0"/>
              <a:t>V zájmu péče o svá včelstva uvádějte svou e-mailovou adresu.</a:t>
            </a:r>
            <a:endParaRPr lang="cs-CZ" sz="4400" b="1" u="sng" dirty="0"/>
          </a:p>
          <a:p>
            <a:pPr marL="228600" lvl="0" indent="-228600">
              <a:spcBef>
                <a:spcPts val="0"/>
              </a:spcBef>
              <a:buSzPct val="100000"/>
            </a:pPr>
            <a:endParaRPr dirty="0"/>
          </a:p>
        </p:txBody>
      </p:sp>
      <p:grpSp>
        <p:nvGrpSpPr>
          <p:cNvPr id="453" name="Google Shape;453;p54"/>
          <p:cNvGrpSpPr/>
          <p:nvPr/>
        </p:nvGrpSpPr>
        <p:grpSpPr>
          <a:xfrm>
            <a:off x="628649" y="-51371"/>
            <a:ext cx="7886699" cy="957353"/>
            <a:chOff x="0" y="0"/>
            <a:chExt cx="7886699" cy="957353"/>
          </a:xfrm>
        </p:grpSpPr>
        <p:sp>
          <p:nvSpPr>
            <p:cNvPr id="454" name="Google Shape;454;p54"/>
            <p:cNvSpPr/>
            <p:nvPr/>
          </p:nvSpPr>
          <p:spPr>
            <a:xfrm>
              <a:off x="0" y="0"/>
              <a:ext cx="957353" cy="95735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4"/>
            <p:cNvSpPr txBox="1"/>
            <p:nvPr/>
          </p:nvSpPr>
          <p:spPr>
            <a:xfrm>
              <a:off x="478676" y="0"/>
              <a:ext cx="7408023" cy="957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cs-CZ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Změna rostlinolékařského zákona od 1.7. 2023</a:t>
              </a:r>
              <a:endParaRPr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"/>
          <p:cNvSpPr txBox="1">
            <a:spLocks noGrp="1"/>
          </p:cNvSpPr>
          <p:nvPr>
            <p:ph type="ctrTitle"/>
          </p:nvPr>
        </p:nvSpPr>
        <p:spPr>
          <a:xfrm>
            <a:off x="685800" y="230965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Aktuální problematika našeho spolku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56"/>
          <p:cNvGrpSpPr/>
          <p:nvPr/>
        </p:nvGrpSpPr>
        <p:grpSpPr>
          <a:xfrm>
            <a:off x="628650" y="365128"/>
            <a:ext cx="7886700" cy="655200"/>
            <a:chOff x="0" y="0"/>
            <a:chExt cx="7886700" cy="655200"/>
          </a:xfrm>
        </p:grpSpPr>
        <p:sp>
          <p:nvSpPr>
            <p:cNvPr id="467" name="Google Shape;467;p56"/>
            <p:cNvSpPr/>
            <p:nvPr/>
          </p:nvSpPr>
          <p:spPr>
            <a:xfrm>
              <a:off x="0" y="0"/>
              <a:ext cx="7886700" cy="655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6"/>
            <p:cNvSpPr txBox="1"/>
            <p:nvPr/>
          </p:nvSpPr>
          <p:spPr>
            <a:xfrm>
              <a:off x="31984" y="31984"/>
              <a:ext cx="7822732" cy="59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Členské příspěvky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69" name="Google Shape;469;p56"/>
          <p:cNvSpPr txBox="1">
            <a:spLocks noGrp="1"/>
          </p:cNvSpPr>
          <p:nvPr>
            <p:ph type="body" idx="1"/>
          </p:nvPr>
        </p:nvSpPr>
        <p:spPr>
          <a:xfrm>
            <a:off x="628650" y="1163775"/>
            <a:ext cx="8357100" cy="4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34375"/>
              <a:buNone/>
            </a:pPr>
            <a:r>
              <a:rPr lang="cs-CZ" sz="9600" b="1"/>
              <a:t>RV ČSV na svém zasedání 25. 3. 2023 rozhodl, že členský příspěvek pro rok 2024 lze uhradit nejpozději do 30. 11. 2023.</a:t>
            </a:r>
            <a:endParaRPr sz="9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Sazba zůstává jednotná pro fyzickou osobu, právnickou osobu i pro příznivce včelařství bez včel.</a:t>
            </a:r>
            <a:endParaRPr sz="7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2777"/>
              <a:buFont typeface="Arial"/>
              <a:buNone/>
            </a:pPr>
            <a:r>
              <a:rPr lang="cs-CZ" sz="7200" b="1"/>
              <a:t>600,00 Kč         roční příspěvek člena ČSV, z. s.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 b="1"/>
              <a:t>4,00 Kč             ze včelstva chovatelů včel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- fyzických osob bez ohledu na způsob včelaření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- právnických osob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- chovatelů a příznivců včelařství bez včelstev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  (počítáno jedno včelstvo na člena ČSV, z. s. bez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  včel)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 b="1"/>
              <a:t>0,00 Kč             včelařské zájmové kroužky mládeže jsou od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 b="1"/>
              <a:t>                          placení členského příspěvku osvobozeny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833"/>
              <a:buNone/>
            </a:pPr>
            <a:r>
              <a:rPr lang="cs-CZ" sz="7200"/>
              <a:t>                          (to platí i o příspěvku na člena ve výši 600 Kč)</a:t>
            </a:r>
            <a:endParaRPr sz="7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50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cs-CZ" sz="7000" b="1">
                <a:solidFill>
                  <a:srgbClr val="FF0000"/>
                </a:solidFill>
              </a:rPr>
              <a:t>Předpisy členských příspěvků se již poštou nezasílají. Vše probíhá přes CIS.</a:t>
            </a:r>
            <a:endParaRPr/>
          </a:p>
          <a:p>
            <a:pPr marL="228600" lvl="0" indent="-162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57"/>
          <p:cNvGrpSpPr/>
          <p:nvPr/>
        </p:nvGrpSpPr>
        <p:grpSpPr>
          <a:xfrm>
            <a:off x="628650" y="365128"/>
            <a:ext cx="7886700" cy="655200"/>
            <a:chOff x="0" y="0"/>
            <a:chExt cx="7886700" cy="655200"/>
          </a:xfrm>
        </p:grpSpPr>
        <p:sp>
          <p:nvSpPr>
            <p:cNvPr id="475" name="Google Shape;475;p57"/>
            <p:cNvSpPr/>
            <p:nvPr/>
          </p:nvSpPr>
          <p:spPr>
            <a:xfrm>
              <a:off x="0" y="0"/>
              <a:ext cx="7886700" cy="655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7"/>
            <p:cNvSpPr txBox="1"/>
            <p:nvPr/>
          </p:nvSpPr>
          <p:spPr>
            <a:xfrm>
              <a:off x="31984" y="31984"/>
              <a:ext cx="7822800" cy="5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Členské příspěvky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7" name="Google Shape;477;p57"/>
          <p:cNvSpPr txBox="1">
            <a:spLocks noGrp="1"/>
          </p:cNvSpPr>
          <p:nvPr>
            <p:ph type="body" idx="1"/>
          </p:nvPr>
        </p:nvSpPr>
        <p:spPr>
          <a:xfrm>
            <a:off x="628650" y="1163775"/>
            <a:ext cx="7886700" cy="4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-CZ" sz="2400">
                <a:solidFill>
                  <a:srgbClr val="000000"/>
                </a:solidFill>
              </a:rPr>
              <a:t>Doporučujeme ZO rozeslat v předstihu hromadný email všem svým členům s informací o výši a termínem úhrady členských příspěvků na účet ZO.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-CZ" sz="2400">
                <a:solidFill>
                  <a:srgbClr val="000000"/>
                </a:solidFill>
              </a:rPr>
              <a:t>CIS nabízí tuto funkci hromadných emailů a podrobný návod naleznete zde: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https://manualcis.formsoft.cz/Clenske-prispevky-c39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000"/>
              <a:buNone/>
            </a:pPr>
            <a:endParaRPr sz="50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0"/>
              <a:buNone/>
            </a:pPr>
            <a:endParaRPr/>
          </a:p>
          <a:p>
            <a:pPr marL="228600" lvl="0" indent="-162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58"/>
          <p:cNvGrpSpPr/>
          <p:nvPr/>
        </p:nvGrpSpPr>
        <p:grpSpPr>
          <a:xfrm>
            <a:off x="628650" y="365127"/>
            <a:ext cx="7886698" cy="1123608"/>
            <a:chOff x="0" y="0"/>
            <a:chExt cx="7886698" cy="1123608"/>
          </a:xfrm>
        </p:grpSpPr>
        <p:sp>
          <p:nvSpPr>
            <p:cNvPr id="483" name="Google Shape;483;p58"/>
            <p:cNvSpPr/>
            <p:nvPr/>
          </p:nvSpPr>
          <p:spPr>
            <a:xfrm>
              <a:off x="0" y="0"/>
              <a:ext cx="1123608" cy="112360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8"/>
            <p:cNvSpPr/>
            <p:nvPr/>
          </p:nvSpPr>
          <p:spPr>
            <a:xfrm>
              <a:off x="561803" y="0"/>
              <a:ext cx="7324895" cy="112360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8"/>
            <p:cNvSpPr txBox="1"/>
            <p:nvPr/>
          </p:nvSpPr>
          <p:spPr>
            <a:xfrm>
              <a:off x="561803" y="0"/>
              <a:ext cx="7324895" cy="112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lang="cs-CZ" sz="3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Předpisy svazu nové a novelizované</a:t>
              </a:r>
              <a:endParaRPr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6" name="Google Shape;486;p58"/>
          <p:cNvGrpSpPr/>
          <p:nvPr/>
        </p:nvGrpSpPr>
        <p:grpSpPr>
          <a:xfrm>
            <a:off x="685799" y="1919594"/>
            <a:ext cx="7886699" cy="4399012"/>
            <a:chOff x="0" y="24119"/>
            <a:chExt cx="7886699" cy="4399012"/>
          </a:xfrm>
        </p:grpSpPr>
        <p:sp>
          <p:nvSpPr>
            <p:cNvPr id="487" name="Google Shape;487;p58"/>
            <p:cNvSpPr/>
            <p:nvPr/>
          </p:nvSpPr>
          <p:spPr>
            <a:xfrm>
              <a:off x="0" y="24119"/>
              <a:ext cx="7886699" cy="926639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8"/>
            <p:cNvSpPr txBox="1"/>
            <p:nvPr/>
          </p:nvSpPr>
          <p:spPr>
            <a:xfrm>
              <a:off x="45235" y="69354"/>
              <a:ext cx="7796229" cy="836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cs-CZ" sz="24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Byl aktualizován „Morový ceník“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9" name="Google Shape;489;p58"/>
            <p:cNvSpPr/>
            <p:nvPr/>
          </p:nvSpPr>
          <p:spPr>
            <a:xfrm>
              <a:off x="0" y="950759"/>
              <a:ext cx="7886699" cy="268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8"/>
            <p:cNvSpPr txBox="1"/>
            <p:nvPr/>
          </p:nvSpPr>
          <p:spPr>
            <a:xfrm>
              <a:off x="1" y="950758"/>
              <a:ext cx="7772402" cy="3472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30475" rIns="170675" bIns="30475" anchor="t" anchorCtr="0">
              <a:noAutofit/>
            </a:bodyPr>
            <a:lstStyle/>
            <a:p>
              <a:r>
                <a:rPr lang="cs-CZ" sz="2000" dirty="0"/>
                <a:t>Předsednictvo RV ČSV v říjnu 2022 schválilo a předalo k dispozici Ministerstvu zemědělství Ceník včelařských potřeb pro účely výpočtu náhrad vyplacených v souvislosti s likvidací ohnisek moru a hniloby včelího plodu.</a:t>
              </a:r>
            </a:p>
            <a:p>
              <a:r>
                <a:rPr lang="cs-CZ" sz="2000" dirty="0"/>
                <a:t>Tento ceník byl  aktualizován v závislosti na změnách cen a ekonomických podmínek ve společnosti za účelem sjednocení výpočtu a usnadnění ocenění včelařského majetku.</a:t>
              </a:r>
            </a:p>
            <a:p>
              <a:r>
                <a:rPr lang="cs-CZ" sz="2000" dirty="0"/>
                <a:t>Ceník najdete na našem webu </a:t>
              </a:r>
              <a:r>
                <a:rPr lang="cs-CZ" sz="2000" u="sng" dirty="0">
                  <a:hlinkClick r:id="rId3"/>
                </a:rPr>
                <a:t>www.vcelarstvi.cz/dokumenty-</a:t>
              </a:r>
              <a:r>
                <a:rPr lang="cs-CZ" sz="2000" u="sng" dirty="0" err="1">
                  <a:hlinkClick r:id="rId3"/>
                </a:rPr>
                <a:t>cms</a:t>
              </a:r>
              <a:r>
                <a:rPr lang="cs-CZ" sz="2000" u="sng" dirty="0">
                  <a:hlinkClick r:id="rId3"/>
                </a:rPr>
                <a:t>/cenik-mvp-act.pdf</a:t>
              </a:r>
              <a:r>
                <a:rPr lang="cs-CZ" sz="2000" dirty="0"/>
                <a:t>.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endParaRPr dirty="0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60"/>
          <p:cNvGrpSpPr/>
          <p:nvPr/>
        </p:nvGrpSpPr>
        <p:grpSpPr>
          <a:xfrm>
            <a:off x="628650" y="322245"/>
            <a:ext cx="7886700" cy="1076400"/>
            <a:chOff x="0" y="8489"/>
            <a:chExt cx="7886700" cy="1076400"/>
          </a:xfrm>
        </p:grpSpPr>
        <p:sp>
          <p:nvSpPr>
            <p:cNvPr id="502" name="Google Shape;502;p60"/>
            <p:cNvSpPr/>
            <p:nvPr/>
          </p:nvSpPr>
          <p:spPr>
            <a:xfrm>
              <a:off x="0" y="8489"/>
              <a:ext cx="7886700" cy="1076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0"/>
            <p:cNvSpPr txBox="1"/>
            <p:nvPr/>
          </p:nvSpPr>
          <p:spPr>
            <a:xfrm>
              <a:off x="52546" y="61035"/>
              <a:ext cx="7781608" cy="971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4600"/>
              </a:pPr>
              <a:r>
                <a:rPr lang="cs-CZ" sz="2400" b="1" dirty="0">
                  <a:solidFill>
                    <a:schemeClr val="bg1"/>
                  </a:solidFill>
                </a:rPr>
                <a:t>Na zasedání RV v listopadu 2022 a v březnu 2023 byly revidovány následující vnitřní předpisy svazu:</a:t>
              </a:r>
              <a:br>
                <a:rPr lang="cs-CZ" sz="2400" b="1" dirty="0">
                  <a:solidFill>
                    <a:schemeClr val="bg1"/>
                  </a:solidFill>
                </a:rPr>
              </a:br>
              <a:endPara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04" name="Google Shape;504;p60"/>
          <p:cNvSpPr txBox="1">
            <a:spLocks noGrp="1"/>
          </p:cNvSpPr>
          <p:nvPr>
            <p:ph type="body" idx="1"/>
          </p:nvPr>
        </p:nvSpPr>
        <p:spPr>
          <a:xfrm>
            <a:off x="628650" y="1451191"/>
            <a:ext cx="7834154" cy="47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Směrnice o poskytování náhrad funkcionářům Českého svazu včelařů, </a:t>
            </a:r>
            <a:r>
              <a:rPr lang="cs-CZ" sz="2800" dirty="0" err="1"/>
              <a:t>z.s</a:t>
            </a:r>
            <a:r>
              <a:rPr lang="cs-CZ" sz="2800" dirty="0"/>
              <a:t>. č. 1/2022 s účinností od 1.1.2023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Směrnice ČSV č. 3/2022 o registraci včelstev;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Směrnice ČSV č. 4/2022 Rozpočtová pravidla;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Statut chovatelského fondu ČSV;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Statut rezervního fondu ČSV;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Pravidla administrace dotace podle NV č. 53/2023 Sb. o stanovení podmínek provádění opatření v odvětví včelařství;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Směrnice ČSV, z. s. č. 1/2023 – Pravidla práce v CIS;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Chovatelský řád ČSV, </a:t>
            </a:r>
            <a:r>
              <a:rPr lang="cs-CZ" sz="2800" dirty="0" err="1"/>
              <a:t>z.s</a:t>
            </a:r>
            <a:r>
              <a:rPr lang="cs-CZ" sz="2800" dirty="0"/>
              <a:t>.; 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Metodický pokyn k činnosti Ústřední kontrolní komise ČSV, </a:t>
            </a:r>
            <a:r>
              <a:rPr lang="cs-CZ" sz="2800" dirty="0" err="1"/>
              <a:t>z.s</a:t>
            </a:r>
            <a:r>
              <a:rPr lang="cs-CZ" sz="2800" dirty="0"/>
              <a:t>.</a:t>
            </a:r>
          </a:p>
          <a:p>
            <a:pPr marL="228600" lvl="0" indent="-228600">
              <a:spcBef>
                <a:spcPts val="0"/>
              </a:spcBef>
              <a:buSzPts val="1400"/>
            </a:pPr>
            <a:r>
              <a:rPr lang="cs-CZ" sz="2800" dirty="0"/>
              <a:t>Všechny směrnice jsou k dispozici na webu svazu </a:t>
            </a:r>
            <a:r>
              <a:rPr lang="cs-CZ" sz="2800" dirty="0">
                <a:hlinkClick r:id="rId3"/>
              </a:rPr>
              <a:t>Statuty, řády, směrnice, metodické pokyny - Český svaz včelařů (vcelarstvi.cz)</a:t>
            </a:r>
            <a:endParaRPr lang="cs-CZ" sz="2800" dirty="0"/>
          </a:p>
          <a:p>
            <a:pPr marL="228600" lvl="0" indent="-75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628650" y="540465"/>
            <a:ext cx="7886700" cy="795600"/>
            <a:chOff x="0" y="175339"/>
            <a:chExt cx="7886700" cy="795600"/>
          </a:xfrm>
        </p:grpSpPr>
        <p:sp>
          <p:nvSpPr>
            <p:cNvPr id="87" name="Google Shape;87;p15"/>
            <p:cNvSpPr/>
            <p:nvPr/>
          </p:nvSpPr>
          <p:spPr>
            <a:xfrm>
              <a:off x="0" y="175339"/>
              <a:ext cx="7886700" cy="7956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38838" y="214177"/>
              <a:ext cx="7809024" cy="71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imes New Roman"/>
                <a:buNone/>
              </a:pPr>
              <a:r>
                <a:rPr lang="cs-CZ" sz="34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Čerpání EU dotace v letech 200</a:t>
              </a:r>
              <a:r>
                <a:rPr lang="cs-CZ" sz="34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r>
                <a:rPr lang="cs-CZ" sz="34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– 202</a:t>
              </a:r>
              <a:r>
                <a:rPr lang="cs-CZ" sz="34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3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89" name="Google Shape;89;p15"/>
          <p:cNvGraphicFramePr/>
          <p:nvPr/>
        </p:nvGraphicFramePr>
        <p:xfrm>
          <a:off x="412460" y="1471418"/>
          <a:ext cx="8453675" cy="4482250"/>
        </p:xfrm>
        <a:graphic>
          <a:graphicData uri="http://schemas.openxmlformats.org/drawingml/2006/table">
            <a:tbl>
              <a:tblPr firstRow="1" bandRow="1">
                <a:noFill/>
                <a:tableStyleId>{1CC489F2-4665-4767-8F73-ECB07D929C19}</a:tableStyleId>
              </a:tblPr>
              <a:tblGrid>
                <a:gridCol w="9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7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Opatření/ rok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cs-CZ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 *)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 *)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Technická pomoc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10 862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24 167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26 792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24 030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34 460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36 897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35 629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34 307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26 877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31 252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35 818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25 569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25 034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24 941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34 815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Boj proti varroáze</a:t>
                      </a:r>
                      <a:b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10 522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13 816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10 198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11 448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11 112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15 949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18 932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17 238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27 513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23 263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25 574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30 145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32 180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13 735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13 808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Racionalizace kočování</a:t>
                      </a:r>
                      <a:b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4 287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7 844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10 765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11 503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5 016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4 478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3 867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2 259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2 159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2 320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2 082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1 588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1 031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1 641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2 407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Rozbory medu</a:t>
                      </a:r>
                      <a:b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1 836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760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263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Obnova včelstev</a:t>
                      </a:r>
                      <a:b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6 213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8 526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8 705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8 903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8 804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8 159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7 286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9 465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7 414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5 394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3 532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5 635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5 348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5 397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4 643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Celkové čerpání</a:t>
                      </a:r>
                      <a:b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(tis. Kč)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32 434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54 859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56 931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56 387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61 231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66 420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66 208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63 947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000" marR="31000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64 675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62 922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67 513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63 784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64 319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46 474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55 936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" name="Google Shape;90;p15"/>
          <p:cNvSpPr/>
          <p:nvPr/>
        </p:nvSpPr>
        <p:spPr>
          <a:xfrm>
            <a:off x="620260" y="6082016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*) čerpání dotací prostřednictvím žadatele ČSV, z. 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61"/>
          <p:cNvGrpSpPr/>
          <p:nvPr/>
        </p:nvGrpSpPr>
        <p:grpSpPr>
          <a:xfrm>
            <a:off x="628650" y="369971"/>
            <a:ext cx="7886700" cy="1310400"/>
            <a:chOff x="0" y="4845"/>
            <a:chExt cx="7886700" cy="1310400"/>
          </a:xfrm>
        </p:grpSpPr>
        <p:sp>
          <p:nvSpPr>
            <p:cNvPr id="510" name="Google Shape;510;p61"/>
            <p:cNvSpPr/>
            <p:nvPr/>
          </p:nvSpPr>
          <p:spPr>
            <a:xfrm>
              <a:off x="0" y="4845"/>
              <a:ext cx="7886700" cy="1310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1"/>
            <p:cNvSpPr txBox="1"/>
            <p:nvPr/>
          </p:nvSpPr>
          <p:spPr>
            <a:xfrm>
              <a:off x="63968" y="68813"/>
              <a:ext cx="7758764" cy="118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Times New Roman"/>
                <a:buNone/>
              </a:pPr>
              <a:r>
                <a:rPr lang="cs-CZ" sz="56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Novinky v CIS</a:t>
              </a:r>
              <a:endParaRPr sz="5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12" name="Google Shape;512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cs-CZ" dirty="0"/>
              <a:t>Co je v CISu nového:  </a:t>
            </a:r>
            <a:endParaRPr dirty="0"/>
          </a:p>
          <a:p>
            <a:pPr marL="228600" lvl="0" indent="-228600"/>
            <a:r>
              <a:rPr lang="cs-CZ" dirty="0"/>
              <a:t>Možnost nahrát výplatní seznamy 1D do CIS bez nutností odesílání dokladů na OO a sekretariát</a:t>
            </a:r>
            <a:br>
              <a:rPr lang="cs-CZ" dirty="0"/>
            </a:br>
            <a:r>
              <a:rPr lang="cs-CZ" dirty="0"/>
              <a:t>Změny výpočtu členských příspěvků</a:t>
            </a:r>
            <a:br>
              <a:rPr lang="cs-CZ" dirty="0"/>
            </a:br>
            <a:r>
              <a:rPr lang="cs-CZ" dirty="0"/>
              <a:t>Zrušení přesouvaní nečlenů z mateřských ZO na sekretariát</a:t>
            </a:r>
            <a:br>
              <a:rPr lang="cs-CZ" dirty="0"/>
            </a:br>
            <a:r>
              <a:rPr lang="cs-CZ" dirty="0"/>
              <a:t>Rozšířená statistika</a:t>
            </a:r>
            <a:br>
              <a:rPr lang="cs-CZ" dirty="0"/>
            </a:br>
            <a:r>
              <a:rPr lang="cs-CZ" dirty="0"/>
              <a:t>Napojení na KVS ohledně informací výskytu moru</a:t>
            </a:r>
            <a:br>
              <a:rPr lang="cs-CZ" dirty="0"/>
            </a:br>
            <a:r>
              <a:rPr lang="cs-CZ" dirty="0"/>
              <a:t>Spuštění portálu včelaře na adrese </a:t>
            </a:r>
            <a:r>
              <a:rPr lang="cs-CZ" u="sng" dirty="0">
                <a:hlinkClick r:id="rId3"/>
              </a:rPr>
              <a:t>https://portal.vcelarstvi.cz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62"/>
          <p:cNvGrpSpPr/>
          <p:nvPr/>
        </p:nvGrpSpPr>
        <p:grpSpPr>
          <a:xfrm>
            <a:off x="628650" y="365859"/>
            <a:ext cx="7886700" cy="1114583"/>
            <a:chOff x="0" y="733"/>
            <a:chExt cx="7886700" cy="1114583"/>
          </a:xfrm>
        </p:grpSpPr>
        <p:sp>
          <p:nvSpPr>
            <p:cNvPr id="519" name="Google Shape;519;p62"/>
            <p:cNvSpPr/>
            <p:nvPr/>
          </p:nvSpPr>
          <p:spPr>
            <a:xfrm>
              <a:off x="0" y="733"/>
              <a:ext cx="7886700" cy="1114583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2"/>
            <p:cNvSpPr txBox="1"/>
            <p:nvPr/>
          </p:nvSpPr>
          <p:spPr>
            <a:xfrm>
              <a:off x="54409" y="55142"/>
              <a:ext cx="7777882" cy="10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imes New Roman"/>
                <a:buNone/>
              </a:pPr>
              <a:r>
                <a:rPr lang="cs-CZ" sz="29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Výkazy majetku a závazků organizačních jednotek</a:t>
              </a:r>
              <a:endParaRPr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21" name="Google Shape;521;p62"/>
          <p:cNvGrpSpPr/>
          <p:nvPr/>
        </p:nvGrpSpPr>
        <p:grpSpPr>
          <a:xfrm>
            <a:off x="628650" y="1820091"/>
            <a:ext cx="7886700" cy="3939210"/>
            <a:chOff x="0" y="206063"/>
            <a:chExt cx="7886700" cy="3939210"/>
          </a:xfrm>
        </p:grpSpPr>
        <p:sp>
          <p:nvSpPr>
            <p:cNvPr id="522" name="Google Shape;522;p62"/>
            <p:cNvSpPr/>
            <p:nvPr/>
          </p:nvSpPr>
          <p:spPr>
            <a:xfrm>
              <a:off x="0" y="206063"/>
              <a:ext cx="7886700" cy="51129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2"/>
            <p:cNvSpPr txBox="1"/>
            <p:nvPr/>
          </p:nvSpPr>
          <p:spPr>
            <a:xfrm>
              <a:off x="24959" y="231022"/>
              <a:ext cx="7836782" cy="46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A3A"/>
                </a:buClr>
                <a:buSzPts val="2200"/>
                <a:buFont typeface="Times New Roman"/>
                <a:buNone/>
              </a:pPr>
              <a:r>
                <a:rPr lang="cs-CZ" sz="22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Informace o zveřejňování výkazu o hospodaření ZO a OO ČSV, </a:t>
              </a:r>
              <a:r>
                <a:rPr lang="cs-CZ" sz="1800">
                  <a:solidFill>
                    <a:srgbClr val="3A3A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z.s. </a:t>
              </a:r>
              <a:endParaRPr/>
            </a:p>
          </p:txBody>
        </p:sp>
        <p:sp>
          <p:nvSpPr>
            <p:cNvPr id="524" name="Google Shape;524;p62"/>
            <p:cNvSpPr/>
            <p:nvPr/>
          </p:nvSpPr>
          <p:spPr>
            <a:xfrm>
              <a:off x="0" y="717353"/>
              <a:ext cx="7886700" cy="342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2"/>
            <p:cNvSpPr txBox="1"/>
            <p:nvPr/>
          </p:nvSpPr>
          <p:spPr>
            <a:xfrm>
              <a:off x="0" y="717353"/>
              <a:ext cx="7886700" cy="342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9200" rIns="163575" bIns="29200" anchor="t" anchorCtr="0">
              <a:noAutofit/>
            </a:bodyPr>
            <a:lstStyle/>
            <a:p>
              <a:pPr marL="1714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lang="cs-CZ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 návaznosti na písemná vyjádření Ministerstva financí  ČR a Ministerstva spravedlnosti ČR účetní jednotky, které vedou jednoduché účetnictví a zapisují se do veřejného rejstříku, mají povinnost s účinností od 1. 1. 2016 zveřejnit výkaz Přehled o majetku a závazcích, a to s platností již pro rok 2016.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lang="cs-CZ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ZO, OO vyplní příslušné výkazy v CISu. 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lang="cs-CZ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 CISu prosíme zaškrtněte vždy, zda si zaslání výkazů do spolkového rejstříku Městskému soudu v Praze zajistíte  sami, nebo žádáte, aby tak učinil sekretariát. Tiskopisy je nutno před odesláním podepsat statutárními zástupci.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lang="cs-CZ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Organizační jednotky ČSV (ZO a OO ČSV) jsou povinny uložit tyto výkazy do Sbírky listin ať již sami nebo prostřednictvím svazu nejpozději do konce r. 2018 (za rok 2017), do 30. 6. 2019 (za rok 2018) a do 30. 6. 2020 (za rok 2019). </a:t>
              </a:r>
              <a:r>
                <a:rPr lang="cs-CZ" sz="18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Pakliže jste tak ještě neučinili, dodejte výkazy co nejdříve!!</a:t>
              </a: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Google Shape;530;p63"/>
          <p:cNvGraphicFramePr/>
          <p:nvPr/>
        </p:nvGraphicFramePr>
        <p:xfrm>
          <a:off x="710360" y="1341879"/>
          <a:ext cx="7625050" cy="4117350"/>
        </p:xfrm>
        <a:graphic>
          <a:graphicData uri="http://schemas.openxmlformats.org/drawingml/2006/table">
            <a:tbl>
              <a:tblPr firstRow="1" firstCol="1" bandRow="1">
                <a:noFill/>
                <a:tableStyleId>{1CC489F2-4665-4767-8F73-ECB07D929C19}</a:tableStyleId>
              </a:tblPr>
              <a:tblGrid>
                <a:gridCol w="71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Přehled předaných výkazů majetku OO/ZO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Rok</a:t>
                      </a:r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Okresní organizace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Základní organizace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686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666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636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612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559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380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2022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22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295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1" name="Google Shape;531;p63"/>
          <p:cNvSpPr/>
          <p:nvPr/>
        </p:nvSpPr>
        <p:spPr>
          <a:xfrm>
            <a:off x="710360" y="444116"/>
            <a:ext cx="76250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 založení výkazu majetku a závazků za r. 2016, 2017, 2018, 2019, 2020, 2021 a 2022 do Sbírky listiny:</a:t>
            </a:r>
            <a:endParaRPr/>
          </a:p>
        </p:txBody>
      </p:sp>
      <p:sp>
        <p:nvSpPr>
          <p:cNvPr id="532" name="Google Shape;532;p63"/>
          <p:cNvSpPr txBox="1"/>
          <p:nvPr/>
        </p:nvSpPr>
        <p:spPr>
          <a:xfrm>
            <a:off x="710350" y="5649099"/>
            <a:ext cx="762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Výkazy zasílejte podepsané 2 funkcionáři s razítkem elektronicky na e-mail: svobodova@vcelarstvi.cz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64"/>
          <p:cNvGrpSpPr/>
          <p:nvPr/>
        </p:nvGrpSpPr>
        <p:grpSpPr>
          <a:xfrm>
            <a:off x="782353" y="245501"/>
            <a:ext cx="7888570" cy="791396"/>
            <a:chOff x="0" y="81355"/>
            <a:chExt cx="7888570" cy="791396"/>
          </a:xfrm>
        </p:grpSpPr>
        <p:sp>
          <p:nvSpPr>
            <p:cNvPr id="538" name="Google Shape;538;p64"/>
            <p:cNvSpPr/>
            <p:nvPr/>
          </p:nvSpPr>
          <p:spPr>
            <a:xfrm>
              <a:off x="0" y="81355"/>
              <a:ext cx="7888570" cy="791396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4"/>
            <p:cNvSpPr txBox="1"/>
            <p:nvPr/>
          </p:nvSpPr>
          <p:spPr>
            <a:xfrm>
              <a:off x="38633" y="119988"/>
              <a:ext cx="7811304" cy="71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imes New Roman"/>
                <a:buNone/>
              </a:pPr>
              <a:r>
                <a:rPr lang="cs-CZ" sz="19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Výkazy majetku a závazků organizačních jednotek – kde najít a jak zadat </a:t>
              </a:r>
              <a:endParaRPr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40" name="Google Shape;54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353" y="2659201"/>
            <a:ext cx="8046472" cy="221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27252">
            <a:off x="3229550" y="2913505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27252">
            <a:off x="7945637" y="4005243"/>
            <a:ext cx="438950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27252">
            <a:off x="1223411" y="4466607"/>
            <a:ext cx="438950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206" y="857250"/>
            <a:ext cx="8146473" cy="545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085" y="5414526"/>
            <a:ext cx="438950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573859" y="725852"/>
            <a:ext cx="7886700" cy="50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cs-CZ" sz="2800">
                <a:latin typeface="Times New Roman"/>
                <a:ea typeface="Times New Roman"/>
                <a:cs typeface="Times New Roman"/>
                <a:sym typeface="Times New Roman"/>
              </a:rPr>
              <a:t>!!! Ke zveřejnění ve Sbírce listin se zasílá výkaz, který se generuje přes tlačítko „Přehled“ !!!</a:t>
            </a:r>
            <a:endParaRPr/>
          </a:p>
        </p:txBody>
      </p:sp>
      <p:pic>
        <p:nvPicPr>
          <p:cNvPr id="555" name="Google Shape;555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646" y="1702966"/>
            <a:ext cx="8381126" cy="350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67"/>
          <p:cNvGrpSpPr/>
          <p:nvPr/>
        </p:nvGrpSpPr>
        <p:grpSpPr>
          <a:xfrm>
            <a:off x="628650" y="365126"/>
            <a:ext cx="7886699" cy="1146279"/>
            <a:chOff x="0" y="0"/>
            <a:chExt cx="7886699" cy="1146279"/>
          </a:xfrm>
        </p:grpSpPr>
        <p:sp>
          <p:nvSpPr>
            <p:cNvPr id="561" name="Google Shape;561;p67"/>
            <p:cNvSpPr/>
            <p:nvPr/>
          </p:nvSpPr>
          <p:spPr>
            <a:xfrm>
              <a:off x="0" y="0"/>
              <a:ext cx="1146279" cy="114627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7"/>
            <p:cNvSpPr/>
            <p:nvPr/>
          </p:nvSpPr>
          <p:spPr>
            <a:xfrm>
              <a:off x="573139" y="0"/>
              <a:ext cx="7313560" cy="114627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7"/>
            <p:cNvSpPr txBox="1"/>
            <p:nvPr/>
          </p:nvSpPr>
          <p:spPr>
            <a:xfrm>
              <a:off x="573139" y="0"/>
              <a:ext cx="7313560" cy="114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lang="cs-CZ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Problematika Svépomocného fondu</a:t>
              </a:r>
              <a:endParaRPr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64" name="Google Shape;564;p67"/>
          <p:cNvGrpSpPr/>
          <p:nvPr/>
        </p:nvGrpSpPr>
        <p:grpSpPr>
          <a:xfrm>
            <a:off x="457200" y="1831024"/>
            <a:ext cx="8229600" cy="3946320"/>
            <a:chOff x="0" y="17428"/>
            <a:chExt cx="8229600" cy="3946320"/>
          </a:xfrm>
        </p:grpSpPr>
        <p:sp>
          <p:nvSpPr>
            <p:cNvPr id="565" name="Google Shape;565;p67"/>
            <p:cNvSpPr/>
            <p:nvPr/>
          </p:nvSpPr>
          <p:spPr>
            <a:xfrm>
              <a:off x="0" y="17428"/>
              <a:ext cx="8229600" cy="421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7"/>
            <p:cNvSpPr txBox="1"/>
            <p:nvPr/>
          </p:nvSpPr>
          <p:spPr>
            <a:xfrm>
              <a:off x="20561" y="37989"/>
              <a:ext cx="8188478" cy="38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Základní předpisy: </a:t>
              </a:r>
              <a:endParaRPr/>
            </a:p>
          </p:txBody>
        </p:sp>
        <p:sp>
          <p:nvSpPr>
            <p:cNvPr id="567" name="Google Shape;567;p67"/>
            <p:cNvSpPr/>
            <p:nvPr/>
          </p:nvSpPr>
          <p:spPr>
            <a:xfrm>
              <a:off x="0" y="438628"/>
              <a:ext cx="8229600" cy="652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7"/>
            <p:cNvSpPr txBox="1"/>
            <p:nvPr/>
          </p:nvSpPr>
          <p:spPr>
            <a:xfrm>
              <a:off x="0" y="438628"/>
              <a:ext cx="8229600" cy="652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275" tIns="22850" rIns="128000" bIns="228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Statut Svépomocného fondu platný od 1. 1. 2017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Zásady pro poskytování příspěvků ze Svépomocného fondu ČSV při vzniku škod na včelařské majetku členů ČSV</a:t>
              </a:r>
              <a:endParaRPr/>
            </a:p>
          </p:txBody>
        </p:sp>
        <p:sp>
          <p:nvSpPr>
            <p:cNvPr id="569" name="Google Shape;569;p67"/>
            <p:cNvSpPr/>
            <p:nvPr/>
          </p:nvSpPr>
          <p:spPr>
            <a:xfrm>
              <a:off x="0" y="1090678"/>
              <a:ext cx="8229600" cy="421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7"/>
            <p:cNvSpPr txBox="1"/>
            <p:nvPr/>
          </p:nvSpPr>
          <p:spPr>
            <a:xfrm>
              <a:off x="20561" y="1111239"/>
              <a:ext cx="8188478" cy="38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Změny Statutu SF schválené RV 22. 8. 2020:</a:t>
              </a:r>
              <a:endParaRPr/>
            </a:p>
          </p:txBody>
        </p:sp>
        <p:sp>
          <p:nvSpPr>
            <p:cNvPr id="571" name="Google Shape;571;p67"/>
            <p:cNvSpPr/>
            <p:nvPr/>
          </p:nvSpPr>
          <p:spPr>
            <a:xfrm>
              <a:off x="0" y="1511878"/>
              <a:ext cx="8229600" cy="6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7"/>
            <p:cNvSpPr txBox="1"/>
            <p:nvPr/>
          </p:nvSpPr>
          <p:spPr>
            <a:xfrm>
              <a:off x="0" y="1511878"/>
              <a:ext cx="8229600" cy="6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275" tIns="22850" rIns="128000" bIns="228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Jako příloha k žádosti je vyžadována kopie hlášení počtu včelstev na ČMSCH a fotografická dokumentace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Příspěvek nebude přiznán, pakliže na stejném stanovišti, kde se stala škoda má včelstva i nečlen svazu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 případě nedoplnění žádosti do 30 dnů po výzvě k doplnění, bude žádost zamítnuta</a:t>
              </a:r>
              <a:endParaRPr dirty="0"/>
            </a:p>
          </p:txBody>
        </p:sp>
        <p:sp>
          <p:nvSpPr>
            <p:cNvPr id="573" name="Google Shape;573;p67"/>
            <p:cNvSpPr/>
            <p:nvPr/>
          </p:nvSpPr>
          <p:spPr>
            <a:xfrm>
              <a:off x="0" y="2201188"/>
              <a:ext cx="8229600" cy="421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7"/>
            <p:cNvSpPr txBox="1"/>
            <p:nvPr/>
          </p:nvSpPr>
          <p:spPr>
            <a:xfrm>
              <a:off x="20561" y="2221749"/>
              <a:ext cx="8188478" cy="38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rPr lang="cs-CZ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Ročně bývá cca 100 - 120 žádostí o příspěvek na škodu způsobenou:</a:t>
              </a:r>
              <a:endParaRPr/>
            </a:p>
          </p:txBody>
        </p:sp>
        <p:sp>
          <p:nvSpPr>
            <p:cNvPr id="575" name="Google Shape;575;p67"/>
            <p:cNvSpPr/>
            <p:nvPr/>
          </p:nvSpPr>
          <p:spPr>
            <a:xfrm>
              <a:off x="0" y="2622388"/>
              <a:ext cx="8229600" cy="134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7"/>
            <p:cNvSpPr txBox="1"/>
            <p:nvPr/>
          </p:nvSpPr>
          <p:spPr>
            <a:xfrm>
              <a:off x="0" y="2622388"/>
              <a:ext cx="8229600" cy="134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275" tIns="22850" rIns="128000" bIns="228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Odcizením úlů se včelstvy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Odcizením pouze včelstev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Živelnou událostí (pád stromu na včelstva, včelín, maringotku, zatopení stanoviště při přívalovém dešti, vichřice – poražení úlů)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Požárem (úmyslné založení, nedbalost chovatele)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Char char="•"/>
              </a:pPr>
              <a:r>
                <a:rPr lang="cs-CZ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Vandalismus</a:t>
              </a:r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68"/>
          <p:cNvGrpSpPr/>
          <p:nvPr/>
        </p:nvGrpSpPr>
        <p:grpSpPr>
          <a:xfrm>
            <a:off x="784860" y="500678"/>
            <a:ext cx="7739464" cy="5199481"/>
            <a:chOff x="0" y="51098"/>
            <a:chExt cx="7739464" cy="5199481"/>
          </a:xfrm>
        </p:grpSpPr>
        <p:sp>
          <p:nvSpPr>
            <p:cNvPr id="582" name="Google Shape;582;p68"/>
            <p:cNvSpPr/>
            <p:nvPr/>
          </p:nvSpPr>
          <p:spPr>
            <a:xfrm>
              <a:off x="0" y="51098"/>
              <a:ext cx="7739464" cy="98865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8"/>
            <p:cNvSpPr txBox="1"/>
            <p:nvPr/>
          </p:nvSpPr>
          <p:spPr>
            <a:xfrm>
              <a:off x="48262" y="99360"/>
              <a:ext cx="7642940" cy="892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imes New Roman"/>
                <a:buNone/>
              </a:pPr>
              <a:r>
                <a:rPr lang="cs-CZ" sz="26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Nejčastější důvody zamítnutí žádosti</a:t>
              </a:r>
              <a:r>
                <a:rPr lang="cs-CZ" sz="2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/>
            </a:p>
          </p:txBody>
        </p:sp>
        <p:sp>
          <p:nvSpPr>
            <p:cNvPr id="584" name="Google Shape;584;p68"/>
            <p:cNvSpPr/>
            <p:nvPr/>
          </p:nvSpPr>
          <p:spPr>
            <a:xfrm>
              <a:off x="0" y="1039749"/>
              <a:ext cx="7739464" cy="1318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8"/>
            <p:cNvSpPr txBox="1"/>
            <p:nvPr/>
          </p:nvSpPr>
          <p:spPr>
            <a:xfrm>
              <a:off x="0" y="1039749"/>
              <a:ext cx="7739464" cy="1318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725" tIns="33000" rIns="184900" bIns="33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nepravdivé, nevěrohodné údaje (fiktivní škoda)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důvod škody není obsažen ve Statutu (např.: úhyn na nemoc (varroa)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škoda způsobená zvěří, ptáky…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žádost předložena po stanovené lhůtě</a:t>
              </a:r>
              <a:endParaRPr/>
            </a:p>
          </p:txBody>
        </p:sp>
        <p:sp>
          <p:nvSpPr>
            <p:cNvPr id="586" name="Google Shape;586;p68"/>
            <p:cNvSpPr/>
            <p:nvPr/>
          </p:nvSpPr>
          <p:spPr>
            <a:xfrm>
              <a:off x="0" y="2358339"/>
              <a:ext cx="7739464" cy="98865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8"/>
            <p:cNvSpPr txBox="1"/>
            <p:nvPr/>
          </p:nvSpPr>
          <p:spPr>
            <a:xfrm>
              <a:off x="48262" y="2406601"/>
              <a:ext cx="7642940" cy="892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imes New Roman"/>
                <a:buNone/>
              </a:pPr>
              <a:r>
                <a:rPr lang="cs-CZ" sz="26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Ověřování škod a jejich nahlášení</a:t>
              </a:r>
              <a:r>
                <a:rPr lang="cs-CZ" sz="2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/>
            </a:p>
          </p:txBody>
        </p:sp>
        <p:sp>
          <p:nvSpPr>
            <p:cNvPr id="588" name="Google Shape;588;p68"/>
            <p:cNvSpPr/>
            <p:nvPr/>
          </p:nvSpPr>
          <p:spPr>
            <a:xfrm>
              <a:off x="0" y="3346989"/>
              <a:ext cx="7739464" cy="914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8"/>
            <p:cNvSpPr txBox="1"/>
            <p:nvPr/>
          </p:nvSpPr>
          <p:spPr>
            <a:xfrm>
              <a:off x="0" y="3346989"/>
              <a:ext cx="7739464" cy="914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725" tIns="33000" rIns="184900" bIns="33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Škoda do 20 tis. Kč – ZO ČSV – 2 funkcionáři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Škoda nad 20 tis. Kč – ZO a OO ČSV – 2 + 2 funkcionáři                                          .                                   – Sekretariát RV ČSV</a:t>
              </a:r>
              <a:endParaRPr/>
            </a:p>
          </p:txBody>
        </p:sp>
        <p:sp>
          <p:nvSpPr>
            <p:cNvPr id="590" name="Google Shape;590;p68"/>
            <p:cNvSpPr/>
            <p:nvPr/>
          </p:nvSpPr>
          <p:spPr>
            <a:xfrm>
              <a:off x="0" y="4261929"/>
              <a:ext cx="7739464" cy="98865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8"/>
            <p:cNvSpPr txBox="1"/>
            <p:nvPr/>
          </p:nvSpPr>
          <p:spPr>
            <a:xfrm>
              <a:off x="48262" y="4310191"/>
              <a:ext cx="7642940" cy="892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imes New Roman"/>
                <a:buNone/>
              </a:pPr>
              <a:r>
                <a:rPr lang="cs-CZ" sz="2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Zástupce komise SF osobně prověřuje nahlášené škody vyšší než 100 tis. Kč</a:t>
              </a: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69"/>
          <p:cNvGrpSpPr/>
          <p:nvPr/>
        </p:nvGrpSpPr>
        <p:grpSpPr>
          <a:xfrm>
            <a:off x="725473" y="488764"/>
            <a:ext cx="7466341" cy="5236921"/>
            <a:chOff x="0" y="133584"/>
            <a:chExt cx="7466341" cy="5236921"/>
          </a:xfrm>
        </p:grpSpPr>
        <p:sp>
          <p:nvSpPr>
            <p:cNvPr id="597" name="Google Shape;597;p69"/>
            <p:cNvSpPr/>
            <p:nvPr/>
          </p:nvSpPr>
          <p:spPr>
            <a:xfrm>
              <a:off x="0" y="133584"/>
              <a:ext cx="7466341" cy="6084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9"/>
            <p:cNvSpPr txBox="1"/>
            <p:nvPr/>
          </p:nvSpPr>
          <p:spPr>
            <a:xfrm>
              <a:off x="29700" y="163284"/>
              <a:ext cx="7406941" cy="5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imes New Roman"/>
                <a:buNone/>
              </a:pPr>
              <a:r>
                <a:rPr lang="cs-CZ" sz="26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Nejčastější problémy</a:t>
              </a:r>
              <a:r>
                <a:rPr lang="cs-CZ" sz="2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/>
            </a:p>
          </p:txBody>
        </p:sp>
        <p:sp>
          <p:nvSpPr>
            <p:cNvPr id="599" name="Google Shape;599;p69"/>
            <p:cNvSpPr/>
            <p:nvPr/>
          </p:nvSpPr>
          <p:spPr>
            <a:xfrm>
              <a:off x="0" y="741985"/>
              <a:ext cx="7466341" cy="4628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9"/>
            <p:cNvSpPr txBox="1"/>
            <p:nvPr/>
          </p:nvSpPr>
          <p:spPr>
            <a:xfrm>
              <a:off x="0" y="741985"/>
              <a:ext cx="7466341" cy="4628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50" tIns="33000" rIns="184900" bIns="33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Chovatel má na stanovišti včelstva, ze kterých nezaplatil příspěvek, tj. včelstva jsou </a:t>
              </a:r>
              <a:r>
                <a:rPr lang="cs-CZ" sz="2000" b="0" i="0" u="sng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nepojištěna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(nelze poskytnout příspěvek)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Není doložena fotodokumentace škody [chovatel uvede, že vzniklou škodu </a:t>
              </a:r>
              <a:r>
                <a:rPr lang="cs-CZ" sz="2000" b="0" i="0" u="sng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odstranil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 pak nemá co zdokumentovat – žádost posílá bez fotek případně na fotkách není zdokumentována uváděná škoda (poškození včelstva, konkrétní poškození nebo zničení části úlu)]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Funkcionář ZO/OO potvrdí ověření škody bez popsání škody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Nedoložení stanoviska HZS (požár) nebo usnesení policie (krádež, vandalismus)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Nejsou řádně vyplněny požadované údaje (adresa, počet včelstev nesouhlasí s údaji v CIS, chybí podpis žádosti)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Nevěrohodnost popisu vzniku škody a rozsahu škody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Příspěvek na úl max 800 Kč, při koupi nového úlu (faktura musí být vystavena </a:t>
              </a:r>
              <a:r>
                <a:rPr lang="cs-CZ" sz="2000" b="0" i="0" u="sng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 datu 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zjištění škody) do 2.500 Kč</a:t>
              </a:r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70"/>
          <p:cNvGrpSpPr/>
          <p:nvPr/>
        </p:nvGrpSpPr>
        <p:grpSpPr>
          <a:xfrm>
            <a:off x="628650" y="551014"/>
            <a:ext cx="7886700" cy="5573698"/>
            <a:chOff x="0" y="59807"/>
            <a:chExt cx="7886700" cy="5573698"/>
          </a:xfrm>
        </p:grpSpPr>
        <p:sp>
          <p:nvSpPr>
            <p:cNvPr id="606" name="Google Shape;606;p70"/>
            <p:cNvSpPr/>
            <p:nvPr/>
          </p:nvSpPr>
          <p:spPr>
            <a:xfrm>
              <a:off x="0" y="59807"/>
              <a:ext cx="7886700" cy="17901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0"/>
            <p:cNvSpPr txBox="1"/>
            <p:nvPr/>
          </p:nvSpPr>
          <p:spPr>
            <a:xfrm>
              <a:off x="87385" y="147192"/>
              <a:ext cx="7711930" cy="161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Times New Roman"/>
                <a:buNone/>
              </a:pPr>
              <a:r>
                <a:rPr lang="cs-CZ" sz="3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Dle ceníku se poskytuje PŘÍSPĚVEK ze Svépomocného fondu, nehradí se škoda skutečná.</a:t>
              </a:r>
              <a:endParaRPr/>
            </a:p>
          </p:txBody>
        </p:sp>
        <p:sp>
          <p:nvSpPr>
            <p:cNvPr id="608" name="Google Shape;608;p70"/>
            <p:cNvSpPr/>
            <p:nvPr/>
          </p:nvSpPr>
          <p:spPr>
            <a:xfrm>
              <a:off x="0" y="1947828"/>
              <a:ext cx="7886700" cy="17901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0"/>
            <p:cNvSpPr txBox="1"/>
            <p:nvPr/>
          </p:nvSpPr>
          <p:spPr>
            <a:xfrm>
              <a:off x="87385" y="2035213"/>
              <a:ext cx="7711930" cy="161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Times New Roman"/>
                <a:buNone/>
              </a:pPr>
              <a:r>
                <a:rPr lang="cs-CZ" sz="3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Škody na majetku, který není uveden v ceníku nelze uhradit.</a:t>
              </a:r>
              <a:endParaRPr/>
            </a:p>
          </p:txBody>
        </p:sp>
        <p:sp>
          <p:nvSpPr>
            <p:cNvPr id="610" name="Google Shape;610;p70"/>
            <p:cNvSpPr/>
            <p:nvPr/>
          </p:nvSpPr>
          <p:spPr>
            <a:xfrm>
              <a:off x="0" y="3843405"/>
              <a:ext cx="7886700" cy="17901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0"/>
            <p:cNvSpPr txBox="1"/>
            <p:nvPr/>
          </p:nvSpPr>
          <p:spPr>
            <a:xfrm>
              <a:off x="87385" y="3930790"/>
              <a:ext cx="7711930" cy="161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Times New Roman"/>
                <a:buNone/>
              </a:pPr>
              <a:r>
                <a:rPr lang="cs-CZ" sz="3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Nevíte-li si rady s vyplněním žádosti – zavolejte na sekretariát, kde vám podáme pomocnou ruku!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6"/>
          <p:cNvGrpSpPr/>
          <p:nvPr/>
        </p:nvGrpSpPr>
        <p:grpSpPr>
          <a:xfrm>
            <a:off x="628650" y="435165"/>
            <a:ext cx="7886700" cy="1006200"/>
            <a:chOff x="0" y="70039"/>
            <a:chExt cx="7886700" cy="1006200"/>
          </a:xfrm>
        </p:grpSpPr>
        <p:sp>
          <p:nvSpPr>
            <p:cNvPr id="96" name="Google Shape;96;p16"/>
            <p:cNvSpPr/>
            <p:nvPr/>
          </p:nvSpPr>
          <p:spPr>
            <a:xfrm>
              <a:off x="0" y="70039"/>
              <a:ext cx="7886700" cy="10062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49119" y="119158"/>
              <a:ext cx="7788462" cy="907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163825" rIns="163825" bIns="16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Times New Roman"/>
                <a:buNone/>
              </a:pPr>
              <a:r>
                <a:rPr lang="cs-CZ" sz="43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Čerpání EU dotace v roce 2022</a:t>
              </a:r>
              <a:endParaRPr sz="4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98" name="Google Shape;98;p16"/>
          <p:cNvGraphicFramePr/>
          <p:nvPr/>
        </p:nvGraphicFramePr>
        <p:xfrm>
          <a:off x="807544" y="1640042"/>
          <a:ext cx="7528900" cy="4176200"/>
        </p:xfrm>
        <a:graphic>
          <a:graphicData uri="http://schemas.openxmlformats.org/drawingml/2006/table">
            <a:tbl>
              <a:tblPr>
                <a:noFill/>
                <a:tableStyleId>{1CC489F2-4665-4767-8F73-ECB07D929C19}</a:tableStyleId>
              </a:tblPr>
              <a:tblGrid>
                <a:gridCol w="53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/>
                        <a:t>Opatření/ rok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/>
                        <a:t>202</a:t>
                      </a:r>
                      <a:r>
                        <a:rPr lang="cs-CZ" b="1"/>
                        <a:t>2</a:t>
                      </a:r>
                      <a:r>
                        <a:rPr lang="cs-CZ" sz="1400" b="1" u="none" strike="noStrike" cap="none"/>
                        <a:t> *)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b="1"/>
                        <a:t>2022 *)</a:t>
                      </a:r>
                      <a:br>
                        <a:rPr lang="cs-CZ" b="1"/>
                      </a:br>
                      <a:r>
                        <a:rPr lang="cs-CZ" sz="1200" b="1"/>
                        <a:t>přechodné období 1.8.-31.12.2022</a:t>
                      </a:r>
                      <a:endParaRPr sz="1200" b="1" u="none" strike="noStrike" cap="none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Technická pomoc – nová zařízení (tis. Kč)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49 245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22 045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Boj proti varroáze (tis. Kč)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14 737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1 798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Racionalizace kočování (tis. Kč)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3 341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2 148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Rozbory medu (tis. Kč)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320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232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Obnova včelstev (tis. Kč)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4 250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1 211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u="none" strike="noStrike" cap="none"/>
                        <a:t>Celkové čerpání (tis. Kč) *)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650" marR="33650" marT="33650" marB="33650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71 893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27 434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FE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9" name="Google Shape;99;p16"/>
          <p:cNvSpPr/>
          <p:nvPr/>
        </p:nvSpPr>
        <p:spPr>
          <a:xfrm>
            <a:off x="1552755" y="6012937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*) čerpání dotací prostřednictvím žadatele ČSV, z. 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71"/>
          <p:cNvGrpSpPr/>
          <p:nvPr/>
        </p:nvGrpSpPr>
        <p:grpSpPr>
          <a:xfrm>
            <a:off x="628650" y="365126"/>
            <a:ext cx="7886699" cy="632401"/>
            <a:chOff x="0" y="0"/>
            <a:chExt cx="7886699" cy="632401"/>
          </a:xfrm>
        </p:grpSpPr>
        <p:sp>
          <p:nvSpPr>
            <p:cNvPr id="617" name="Google Shape;617;p71"/>
            <p:cNvSpPr/>
            <p:nvPr/>
          </p:nvSpPr>
          <p:spPr>
            <a:xfrm>
              <a:off x="0" y="0"/>
              <a:ext cx="632401" cy="632401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1"/>
            <p:cNvSpPr/>
            <p:nvPr/>
          </p:nvSpPr>
          <p:spPr>
            <a:xfrm>
              <a:off x="316200" y="0"/>
              <a:ext cx="7570499" cy="63240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1"/>
            <p:cNvSpPr txBox="1"/>
            <p:nvPr/>
          </p:nvSpPr>
          <p:spPr>
            <a:xfrm>
              <a:off x="316200" y="0"/>
              <a:ext cx="7570499" cy="632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Times New Roman"/>
                <a:buNone/>
              </a:pPr>
              <a:r>
                <a:rPr lang="cs-CZ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Přeregistrace ZO/OO ve spolkovém rejstříku</a:t>
              </a:r>
              <a:endParaRPr/>
            </a:p>
          </p:txBody>
        </p:sp>
      </p:grpSp>
      <p:sp>
        <p:nvSpPr>
          <p:cNvPr id="620" name="Google Shape;620;p71"/>
          <p:cNvSpPr txBox="1">
            <a:spLocks noGrp="1"/>
          </p:cNvSpPr>
          <p:nvPr>
            <p:ph type="body" idx="1"/>
          </p:nvPr>
        </p:nvSpPr>
        <p:spPr>
          <a:xfrm>
            <a:off x="550273" y="181691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Char char="▪"/>
            </a:pPr>
            <a:r>
              <a:rPr lang="cs-CZ"/>
              <a:t>Stav ZO/OO, které dosud (31. 7. 2023) </a:t>
            </a:r>
            <a:r>
              <a:rPr lang="cs-CZ" b="1"/>
              <a:t>nemají zapsány změny</a:t>
            </a:r>
            <a:r>
              <a:rPr lang="cs-CZ"/>
              <a:t> ve spolkovém rejstříku: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ts val="2600"/>
              <a:buFont typeface="Noto Sans Symbols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cs-CZ"/>
              <a:t>Z celkového počtu 1 086 ZO je to stále </a:t>
            </a:r>
            <a:r>
              <a:rPr lang="cs-CZ" b="1"/>
              <a:t>213 ZO</a:t>
            </a:r>
            <a:r>
              <a:rPr lang="cs-CZ"/>
              <a:t>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cs-CZ"/>
              <a:t>Z celkového počtu 77 OO jsou to stále </a:t>
            </a:r>
            <a:r>
              <a:rPr lang="cs-CZ" b="1"/>
              <a:t>4 OO</a:t>
            </a:r>
            <a:r>
              <a:rPr lang="cs-CZ"/>
              <a:t>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10500" cy="88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/>
              <a:t>Datové schránky</a:t>
            </a:r>
            <a:endParaRPr/>
          </a:p>
        </p:txBody>
      </p:sp>
      <p:sp>
        <p:nvSpPr>
          <p:cNvPr id="626" name="Google Shape;626;p72"/>
          <p:cNvSpPr txBox="1">
            <a:spLocks noGrp="1"/>
          </p:cNvSpPr>
          <p:nvPr>
            <p:ph type="body" idx="1"/>
          </p:nvPr>
        </p:nvSpPr>
        <p:spPr>
          <a:xfrm>
            <a:off x="628650" y="1247774"/>
            <a:ext cx="7886700" cy="509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S účinností od 1. 1. 2023 bude datová schránka automaticky zřizována: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u="sng"/>
              <a:t>Každé právnické osobě</a:t>
            </a:r>
            <a:r>
              <a:rPr lang="cs-CZ"/>
              <a:t> – nejen firmám zapsaným v obchodním rejstříku (jako dosud), ale také těm, </a:t>
            </a:r>
            <a:r>
              <a:rPr lang="cs-CZ" b="1" u="sng"/>
              <a:t>které jsou zapsány ve spolkovém rejstříku (včetně pobočných spolků, tj. v našem případě základních a okresních organizací ČSV)</a:t>
            </a:r>
            <a:r>
              <a:rPr lang="cs-CZ"/>
              <a:t>, nadačním rejstříku, rejstříku ústavů a další.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u="sng"/>
              <a:t>Každé fyzické podnikající osobě</a:t>
            </a:r>
            <a:r>
              <a:rPr lang="cs-CZ"/>
              <a:t> – dosud byly datové schránky OSVČ zřizovány pouze na základě jejich žádosti, nyní jim však DS zřídí Ministerstvo vnitra automaticky.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Předpokládá se, že 2. 1. 2023 budou rozeslány zásilky s přístupovými údaji do datové schránky všem takovým subjektům, aby datovou schránku začaly používat.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Důležitým nástrojem spojeným s fungováním datových stránek, který je v souvislosti s jejich povinným zřízením určitě třeba zvlášť zmínit, je zákonem upravené tzv.</a:t>
            </a:r>
            <a:r>
              <a:rPr lang="cs-CZ" b="1"/>
              <a:t> doručování fikcí. </a:t>
            </a:r>
            <a:r>
              <a:rPr lang="cs-CZ"/>
              <a:t>Ve zkratce</a:t>
            </a:r>
            <a:r>
              <a:rPr lang="cs-CZ" b="1"/>
              <a:t>, </a:t>
            </a:r>
            <a:r>
              <a:rPr lang="cs-CZ"/>
              <a:t>jde o </a:t>
            </a:r>
            <a:r>
              <a:rPr lang="cs-CZ" b="1"/>
              <a:t>pravidlo, že zpráva dodaná do datové schránky se považuje za doručenou nejpozději desátým dnem ode dne jejího dodání</a:t>
            </a:r>
            <a:r>
              <a:rPr lang="cs-CZ"/>
              <a:t>, i když se v průběhu této doby do datové schránky </a:t>
            </a:r>
            <a:r>
              <a:rPr lang="cs-CZ" b="1"/>
              <a:t>nepřihlásí oprávněná osoba</a:t>
            </a:r>
            <a:r>
              <a:rPr lang="cs-CZ"/>
              <a:t>. Účelem tohoto institutu je samozřejmě předcházet situacím, kdy se adresát brání přijetí písemnosti, s cílem předejít právním důsledkům spojeným s jejím doručením.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Kontrola datové schránky se v souvislosti s tímto pravidlem bude</a:t>
            </a:r>
            <a:r>
              <a:rPr lang="cs-CZ" b="1"/>
              <a:t> muset stát pravidelnou rutinou.</a:t>
            </a:r>
            <a:r>
              <a:rPr lang="cs-CZ"/>
              <a:t> Systém však umožňuje nastavit notifikace příchozí zprávy do datové schránky například na e-mail nebo formou sms, obsluha a kontrola datové schránky tedy není nakonec větší administrativní zátěží, než obsluha jakékoliv e-mailové schránky.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 b="1"/>
              <a:t>Co datová schránka přinese?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Tím hlavním je úspora. za doporučený dopis dneska zaplatíte 47 Kč. Pokud ale pošlete poštovní datovou zprávu (tedy zprávu určenou právnické nebo fyzické osobě), bude vás to stát </a:t>
            </a:r>
            <a:r>
              <a:rPr lang="cs-CZ" b="1"/>
              <a:t>jenom 5 Kč</a:t>
            </a:r>
            <a:r>
              <a:rPr lang="cs-CZ"/>
              <a:t> (ještě do dubna 2021 se jednalo o 15 Kč). A v případě, že posíláte něco orgánu veřejné moci, je </a:t>
            </a:r>
            <a:r>
              <a:rPr lang="cs-CZ" b="1"/>
              <a:t>zpráva úplně zdarma</a:t>
            </a:r>
            <a:r>
              <a:rPr lang="cs-CZ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Pokud ovládáte počítač a internet, pak datová schránka znamená taky </a:t>
            </a:r>
            <a:r>
              <a:rPr lang="cs-CZ" b="1"/>
              <a:t>zjednodušení</a:t>
            </a:r>
            <a:r>
              <a:rPr lang="cs-CZ"/>
              <a:t>. Už nemusíte běhat na poštu, tisknout dokumenty a řešit, jestli se po cestě k adresátovi dopis někde neztratí. Všechno vyřídíte pohodlně elektronicky.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Další </a:t>
            </a:r>
            <a:r>
              <a:rPr lang="cs-CZ" b="1"/>
              <a:t>nemalou výhodou je přehlednost</a:t>
            </a:r>
            <a:r>
              <a:rPr lang="cs-CZ"/>
              <a:t>: veškeré dokumenty budete mít v počítači, a nehrozí tak, že byste je vyhodili spolu s balíkem novin nebo někde založili. Jen dejte </a:t>
            </a:r>
            <a:r>
              <a:rPr lang="cs-CZ" b="1"/>
              <a:t>pozor</a:t>
            </a:r>
            <a:r>
              <a:rPr lang="cs-CZ"/>
              <a:t>. Přijaté zprávy zůstávají v datové schránce </a:t>
            </a:r>
            <a:r>
              <a:rPr lang="cs-CZ" b="1"/>
              <a:t>90 dní</a:t>
            </a:r>
            <a:r>
              <a:rPr lang="cs-CZ"/>
              <a:t>, pak je musíte stáhnout nebo využít úložiště na portálu občana, případně tzv. datový trezor. Za ten se ale platí.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Char char="▪"/>
            </a:pPr>
            <a:r>
              <a:rPr lang="cs-CZ"/>
              <a:t>V našem CISu připravujeme úložiště, kam bude možno poštu z datové schránky stáhnout a archivovat. Je však třeba to učinit ručně. Automatické stahování není možné. </a:t>
            </a:r>
            <a:endParaRPr/>
          </a:p>
          <a:p>
            <a:pPr marL="228600" lvl="0" indent="-150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9003"/>
              </a:buClr>
              <a:buSzPct val="10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42FDE-D71E-4C9B-AE3A-FE43C986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128"/>
            <a:ext cx="7886700" cy="1423561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Nedostatečně identifikovaní vlastníci v katastru nemovitostí - upozornění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68892F-896F-4A4D-A598-0EA452E0D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76995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Má-li vaše základní nebo okresní organizace nemovitý majetek zapsaný v katastru nemovitostí (KN), zkontrolujte si údaje tam uvedené z hlediska identifikace vaší organizace jakožto vlastníka nemovitosti. Majetek nedostatečně identifikovaných vlastníků v KN bude považován za opuštěný a přejde na stát od 1.1.2024, pokud nebude provedena náprava v KN.</a:t>
            </a:r>
          </a:p>
          <a:p>
            <a:r>
              <a:rPr lang="cs-CZ" dirty="0"/>
              <a:t>Za dostatečné označení se považuje u ZO nebo OO ČSV – název organizace, IČ a sídlo. Údaje se musí shodovat se zápisem údajů vaší organizace ve spolkovém rejstříku. Může se stát, že má ZO nebo OO ČSV v KN chybný název, chybí IČ nebo je uvedeno IČ s podčíslem. Všechny takové zápisy nejsou v pořádku a je potřeba zjednat nápravu.</a:t>
            </a:r>
          </a:p>
          <a:p>
            <a:r>
              <a:rPr lang="cs-CZ" dirty="0"/>
              <a:t>Pokud zjistíte, že vaše ZO nebo OO ČSV nemá zápis v katastru nemovitostí v pořádku, obraťte se o pomoc na sekretariát ČSV </a:t>
            </a:r>
            <a:r>
              <a:rPr lang="cs-CZ" u="sng" dirty="0">
                <a:hlinkClick r:id="rId2"/>
              </a:rPr>
              <a:t>info@vcelarstvi.cz</a:t>
            </a:r>
            <a:r>
              <a:rPr lang="cs-CZ" dirty="0"/>
              <a:t>. V emailu zašlete úplný aktuální výpis z katastru nemovitostí pořízený na katastru nemovitostí nebo </a:t>
            </a:r>
            <a:r>
              <a:rPr lang="cs-CZ" dirty="0" err="1"/>
              <a:t>check</a:t>
            </a:r>
            <a:r>
              <a:rPr lang="cs-CZ" dirty="0"/>
              <a:t> pointu a krátký historický popis ve věci včetně identifikace organizace (název a IČ) a kontaktu na Vás. Vaše záležitost bude posouzena a doporučen konkrétní postup podle skutkového stavu.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862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3"/>
          <p:cNvSpPr txBox="1">
            <a:spLocks noGrp="1"/>
          </p:cNvSpPr>
          <p:nvPr>
            <p:ph type="ctrTitle"/>
          </p:nvPr>
        </p:nvSpPr>
        <p:spPr>
          <a:xfrm>
            <a:off x="685800" y="46422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endParaRPr dirty="0"/>
          </a:p>
        </p:txBody>
      </p:sp>
      <p:sp>
        <p:nvSpPr>
          <p:cNvPr id="632" name="Google Shape;632;p73"/>
          <p:cNvSpPr txBox="1">
            <a:spLocks noGrp="1"/>
          </p:cNvSpPr>
          <p:nvPr>
            <p:ph type="body" idx="2"/>
          </p:nvPr>
        </p:nvSpPr>
        <p:spPr>
          <a:xfrm>
            <a:off x="1755199" y="5073982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ČSV, z.s., Křemencova 8, 115 24 Praha 1, info@vcelarstvi.cz</a:t>
            </a:r>
            <a:endParaRPr/>
          </a:p>
        </p:txBody>
      </p:sp>
      <p:sp>
        <p:nvSpPr>
          <p:cNvPr id="633" name="Google Shape;633;p73"/>
          <p:cNvSpPr txBox="1">
            <a:spLocks noGrp="1"/>
          </p:cNvSpPr>
          <p:nvPr>
            <p:ph type="body" idx="3"/>
          </p:nvPr>
        </p:nvSpPr>
        <p:spPr>
          <a:xfrm>
            <a:off x="1755199" y="4478013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224 934 082</a:t>
            </a:r>
            <a:endParaRPr/>
          </a:p>
        </p:txBody>
      </p:sp>
      <p:sp>
        <p:nvSpPr>
          <p:cNvPr id="634" name="Google Shape;634;p73"/>
          <p:cNvSpPr txBox="1">
            <a:spLocks noGrp="1"/>
          </p:cNvSpPr>
          <p:nvPr>
            <p:ph type="body" idx="4"/>
          </p:nvPr>
        </p:nvSpPr>
        <p:spPr>
          <a:xfrm>
            <a:off x="1755199" y="3868489"/>
            <a:ext cx="7119021" cy="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https://www.vcelarstvi.cz/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7"/>
          <p:cNvGrpSpPr/>
          <p:nvPr/>
        </p:nvGrpSpPr>
        <p:grpSpPr>
          <a:xfrm>
            <a:off x="628650" y="365125"/>
            <a:ext cx="8021675" cy="1101000"/>
            <a:chOff x="0" y="-1"/>
            <a:chExt cx="8021675" cy="1101000"/>
          </a:xfrm>
        </p:grpSpPr>
        <p:sp>
          <p:nvSpPr>
            <p:cNvPr id="105" name="Google Shape;105;p17"/>
            <p:cNvSpPr/>
            <p:nvPr/>
          </p:nvSpPr>
          <p:spPr>
            <a:xfrm>
              <a:off x="0" y="0"/>
              <a:ext cx="1100937" cy="1100937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50468" y="0"/>
              <a:ext cx="7336231" cy="11009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C1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550475" y="-1"/>
              <a:ext cx="7471200" cy="11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imes New Roman"/>
                <a:buNone/>
              </a:pPr>
              <a:r>
                <a:rPr lang="cs-CZ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Evropské dotace pro dotační období od 1.1.2023 upravuje nařízení vlády č. 53/2023 Sb.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8" name="Google Shape;108;p17"/>
          <p:cNvGrpSpPr/>
          <p:nvPr/>
        </p:nvGrpSpPr>
        <p:grpSpPr>
          <a:xfrm>
            <a:off x="628650" y="1825625"/>
            <a:ext cx="7886699" cy="4351338"/>
            <a:chOff x="0" y="0"/>
            <a:chExt cx="7886699" cy="4351338"/>
          </a:xfrm>
        </p:grpSpPr>
        <p:sp>
          <p:nvSpPr>
            <p:cNvPr id="109" name="Google Shape;109;p17"/>
            <p:cNvSpPr/>
            <p:nvPr/>
          </p:nvSpPr>
          <p:spPr>
            <a:xfrm rot="5400000">
              <a:off x="3622420" y="-348075"/>
              <a:ext cx="3481070" cy="504748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BCA">
                <a:alpha val="89803"/>
              </a:srgbClr>
            </a:solidFill>
            <a:ln w="12700" cap="flat" cmpd="sng">
              <a:solidFill>
                <a:srgbClr val="E8DB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2839211" y="605066"/>
              <a:ext cx="4877556" cy="3141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41900" rIns="83800" bIns="419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Char char="•"/>
              </a:pP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ČSV administruje dotaci pro konečné příjemce dle Pravidel administrace NV č. </a:t>
              </a:r>
              <a:r>
                <a:rPr lang="cs-CZ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53</a:t>
              </a: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/20</a:t>
              </a:r>
              <a:r>
                <a:rPr lang="cs-CZ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Sb., které schválil RV ČSV dne 2</a:t>
              </a:r>
              <a:r>
                <a:rPr lang="cs-CZ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cs-CZ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202</a:t>
              </a:r>
              <a:r>
                <a:rPr lang="cs-CZ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– viz  </a:t>
              </a:r>
              <a:r>
                <a:rPr lang="cs-CZ" sz="2200" b="0" i="0" u="sng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www.vcelarstvi.cz</a:t>
              </a: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889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imes New Roman"/>
                <a:buChar char="•"/>
              </a:pPr>
              <a:r>
                <a:rPr lang="cs-CZ" sz="2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Každý konečný příjemce dotace projeví souhlas s „pravidly“ doložením „Prohlášení konečného příjemce k požadavku na poskytnutí dotace“  </a:t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0" y="0"/>
              <a:ext cx="2839212" cy="4351338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138599" y="138599"/>
              <a:ext cx="2562014" cy="407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55225" rIns="110475" bIns="5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imes New Roman"/>
                <a:buNone/>
              </a:pPr>
              <a:r>
                <a:rPr lang="cs-CZ" sz="29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Pravidla administrace dotace prostřednictvím ČSV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628650" y="257651"/>
            <a:ext cx="7886700" cy="2374872"/>
            <a:chOff x="0" y="-107477"/>
            <a:chExt cx="7886700" cy="2466374"/>
          </a:xfrm>
        </p:grpSpPr>
        <p:sp>
          <p:nvSpPr>
            <p:cNvPr id="118" name="Google Shape;118;p18"/>
            <p:cNvSpPr/>
            <p:nvPr/>
          </p:nvSpPr>
          <p:spPr>
            <a:xfrm>
              <a:off x="0" y="0"/>
              <a:ext cx="7886700" cy="981874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47925" y="-107477"/>
              <a:ext cx="7790700" cy="10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Opatření Boj proti včelím nákazám (dříve Boj proti varroáze) od 1. 1. 2023</a:t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0" y="1034693"/>
              <a:ext cx="7886700" cy="1192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 txBox="1"/>
            <p:nvPr/>
          </p:nvSpPr>
          <p:spPr>
            <a:xfrm>
              <a:off x="0" y="1034697"/>
              <a:ext cx="7886700" cy="13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ve výši 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0 % pořizovací ceny léčiv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Pokud ZO v rámci administrace zahrne požadavek nečlena do objednávky léčiv za celou ZO, může za svou službu nečlenovi stanovit administrativní poplatek, o jeho výši rozhoduje výbor ZO usnesením </a:t>
              </a: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628550" y="2632550"/>
            <a:ext cx="7886800" cy="3550313"/>
            <a:chOff x="-100" y="1"/>
            <a:chExt cx="7886800" cy="3195601"/>
          </a:xfrm>
        </p:grpSpPr>
        <p:sp>
          <p:nvSpPr>
            <p:cNvPr id="123" name="Google Shape;123;p18"/>
            <p:cNvSpPr/>
            <p:nvPr/>
          </p:nvSpPr>
          <p:spPr>
            <a:xfrm>
              <a:off x="-100" y="1"/>
              <a:ext cx="7886700" cy="10581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65425" y="106330"/>
              <a:ext cx="7755900" cy="8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Opatření Investice do hmotného majetku (dříve Technická pomoc – pořízení nového zařízení) od           1. 1. 2023</a:t>
              </a:r>
              <a:endParaRPr sz="1200"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0" y="1343192"/>
              <a:ext cx="7886700" cy="1844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0" y="1058102"/>
              <a:ext cx="7886700" cy="21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5400" rIns="142225" bIns="25400" anchor="t" anchorCtr="0">
              <a:noAutofit/>
            </a:bodyPr>
            <a:lstStyle/>
            <a:p>
              <a:pPr marL="228600" marR="0" lvl="1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je určena pro chovatele včel, kteří jsou evidováni u ČMSCH před datem 1. 1. 202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*)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není určena pro začínající včelaře</a:t>
              </a:r>
              <a:endParaRPr/>
            </a:p>
            <a:p>
              <a:pPr marL="228600" marR="0" lvl="1" indent="-228600" algn="just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Seznam dotovaných zařízení je uveden v 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přílohác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 č. 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a č. 6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nařízení vlády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just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se vypočítává z 80 % pořizovací ceny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2250" algn="just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lang="cs-CZ" sz="1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 jednotlivá zařízení je stanovena maximální výše dotace, která může být krácena z důvodů převisu požadavků a tím překročení alokované částky </a:t>
              </a:r>
              <a:endPara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just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*) platí pro dotační období od 1. 8. 2023 do 31. 7. 2024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>
            <a:off x="628650" y="346450"/>
            <a:ext cx="7886700" cy="4699300"/>
            <a:chOff x="0" y="-120277"/>
            <a:chExt cx="7886700" cy="4699300"/>
          </a:xfrm>
        </p:grpSpPr>
        <p:sp>
          <p:nvSpPr>
            <p:cNvPr id="132" name="Google Shape;132;p19"/>
            <p:cNvSpPr/>
            <p:nvPr/>
          </p:nvSpPr>
          <p:spPr>
            <a:xfrm>
              <a:off x="0" y="-120277"/>
              <a:ext cx="7886700" cy="978000"/>
            </a:xfrm>
            <a:prstGeom prst="roundRect">
              <a:avLst>
                <a:gd name="adj" fmla="val 16667"/>
              </a:avLst>
            </a:prstGeom>
            <a:solidFill>
              <a:srgbClr val="C1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 txBox="1"/>
            <p:nvPr/>
          </p:nvSpPr>
          <p:spPr>
            <a:xfrm>
              <a:off x="274800" y="-120277"/>
              <a:ext cx="75936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cs-CZ" sz="2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Opatření Racionalizace kočování včelstev od               1. 1. 2023</a:t>
              </a:r>
              <a:endParaRPr sz="1300"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0" y="1935648"/>
              <a:ext cx="7886700" cy="11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0" y="946623"/>
              <a:ext cx="7886700" cy="3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je určena pro chovatele včel, kteří jsou evidováni u ČMSCH před datem 1. 1. 202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*)</a:t>
              </a:r>
              <a:endParaRPr sz="200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Seznam dotovaných zařízení je uveden v přílo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hách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č. </a:t>
              </a: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 a č. 8</a:t>
              </a: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nařízení vlády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Dotace se vypočítává z 80 % pořizovací ceny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 jednotlivá zařízení je stanovena maximální výše dotace, která může být krácena z důvodů převisu požadavků a tím překročení alokované částky </a:t>
              </a:r>
              <a:endParaRPr sz="200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Povinnost chovatele včel vést po dobu 5-ti let písemnou evidenci kočování včelstev</a:t>
              </a:r>
              <a:endParaRPr sz="2000"/>
            </a:p>
          </p:txBody>
        </p:sp>
      </p:grpSp>
      <p:grpSp>
        <p:nvGrpSpPr>
          <p:cNvPr id="136" name="Google Shape;136;p19"/>
          <p:cNvGrpSpPr/>
          <p:nvPr/>
        </p:nvGrpSpPr>
        <p:grpSpPr>
          <a:xfrm>
            <a:off x="628650" y="4943972"/>
            <a:ext cx="7886700" cy="1028823"/>
            <a:chOff x="0" y="1041004"/>
            <a:chExt cx="7886700" cy="1076400"/>
          </a:xfrm>
        </p:grpSpPr>
        <p:sp>
          <p:nvSpPr>
            <p:cNvPr id="137" name="Google Shape;137;p19"/>
            <p:cNvSpPr/>
            <p:nvPr/>
          </p:nvSpPr>
          <p:spPr>
            <a:xfrm>
              <a:off x="0" y="1041004"/>
              <a:ext cx="78867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 txBox="1"/>
            <p:nvPr/>
          </p:nvSpPr>
          <p:spPr>
            <a:xfrm>
              <a:off x="0" y="1321249"/>
              <a:ext cx="7886700" cy="7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22850" rIns="1280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cs-CZ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*) platí pro dotační období od 1. 8. 2023 do 31. 7. 2024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ČSV motiv 1">
  <a:themeElements>
    <a:clrScheme name="ČSV barvy">
      <a:dk1>
        <a:srgbClr val="3A3A3A"/>
      </a:dk1>
      <a:lt1>
        <a:srgbClr val="FFFFFF"/>
      </a:lt1>
      <a:dk2>
        <a:srgbClr val="3A3A3A"/>
      </a:dk2>
      <a:lt2>
        <a:srgbClr val="D8D8D8"/>
      </a:lt2>
      <a:accent1>
        <a:srgbClr val="C19003"/>
      </a:accent1>
      <a:accent2>
        <a:srgbClr val="F7C41F"/>
      </a:accent2>
      <a:accent3>
        <a:srgbClr val="A5300F"/>
      </a:accent3>
      <a:accent4>
        <a:srgbClr val="D55816"/>
      </a:accent4>
      <a:accent5>
        <a:srgbClr val="B19C7D"/>
      </a:accent5>
      <a:accent6>
        <a:srgbClr val="B27D49"/>
      </a:accent6>
      <a:hlink>
        <a:srgbClr val="C19003"/>
      </a:hlink>
      <a:folHlink>
        <a:srgbClr val="9F421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6575</Words>
  <Application>Microsoft Office PowerPoint</Application>
  <PresentationFormat>Předvádění na obrazovce (4:3)</PresentationFormat>
  <Paragraphs>711</Paragraphs>
  <Slides>63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Calibri</vt:lpstr>
      <vt:lpstr>Noto Sans Symbols</vt:lpstr>
      <vt:lpstr>Times New Roman</vt:lpstr>
      <vt:lpstr>Verdana</vt:lpstr>
      <vt:lpstr>ČSV motiv 1</vt:lpstr>
      <vt:lpstr>Aktivy funkcionářů ČSV  2023</vt:lpstr>
      <vt:lpstr>Obsah </vt:lpstr>
      <vt:lpstr>Dotační politika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Propojení CIS -  ČMSCH (IZR) a uzávěrka dotace 1.D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 včelařů s počtem včelstev více než 150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Statistika z CISu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Zdravotní problematika</vt:lpstr>
      <vt:lpstr>Prezentace aplikace PowerPoint</vt:lpstr>
      <vt:lpstr>Varroáza - vyhodnocení 2023 </vt:lpstr>
      <vt:lpstr>Varroáza - vyhodnocení 2023 - kraje </vt:lpstr>
      <vt:lpstr>Prezentace aplikace PowerPoint</vt:lpstr>
      <vt:lpstr>MVP – výskyt ohnisek moru včelího plodu v jednotlivých krajích v roce 2018-2022 </vt:lpstr>
      <vt:lpstr>Hniloba včelího plodu - 2022</vt:lpstr>
      <vt:lpstr>Hniloba včelího plodu vývoj nákazové situace  2015 - 2022 </vt:lpstr>
      <vt:lpstr>Legislativa</vt:lpstr>
      <vt:lpstr>Prezentace aplikace PowerPoint</vt:lpstr>
      <vt:lpstr>Prezentace aplikace PowerPoint</vt:lpstr>
      <vt:lpstr>Prezentace aplikace PowerPoint</vt:lpstr>
      <vt:lpstr>Aktuální problematika našeho spolku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!!! Ke zveřejnění ve Sbírce listin se zasílá výkaz, který se generuje přes tlačítko „Přehled“ !!!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Datové schránky</vt:lpstr>
      <vt:lpstr>Nedostatečně identifikovaní vlastníci v katastru nemovitostí - upozornění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Aktivy funkcionářů ČSV  2023</dc:title>
  <cp:lastModifiedBy>Weiser Jan Ing.</cp:lastModifiedBy>
  <cp:revision>31</cp:revision>
  <dcterms:modified xsi:type="dcterms:W3CDTF">2023-10-14T18:09:42Z</dcterms:modified>
</cp:coreProperties>
</file>